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49"/>
  </p:notesMasterIdLst>
  <p:sldIdLst>
    <p:sldId id="267" r:id="rId3"/>
    <p:sldId id="745" r:id="rId4"/>
    <p:sldId id="822" r:id="rId5"/>
    <p:sldId id="861" r:id="rId6"/>
    <p:sldId id="825" r:id="rId7"/>
    <p:sldId id="846" r:id="rId8"/>
    <p:sldId id="848" r:id="rId9"/>
    <p:sldId id="847" r:id="rId10"/>
    <p:sldId id="850" r:id="rId11"/>
    <p:sldId id="851" r:id="rId12"/>
    <p:sldId id="849" r:id="rId13"/>
    <p:sldId id="858" r:id="rId14"/>
    <p:sldId id="853" r:id="rId15"/>
    <p:sldId id="854" r:id="rId16"/>
    <p:sldId id="859" r:id="rId17"/>
    <p:sldId id="856" r:id="rId18"/>
    <p:sldId id="857" r:id="rId19"/>
    <p:sldId id="860" r:id="rId20"/>
    <p:sldId id="496" r:id="rId21"/>
    <p:sldId id="820" r:id="rId22"/>
    <p:sldId id="706" r:id="rId23"/>
    <p:sldId id="823" r:id="rId24"/>
    <p:sldId id="824" r:id="rId25"/>
    <p:sldId id="816" r:id="rId26"/>
    <p:sldId id="862" r:id="rId27"/>
    <p:sldId id="863" r:id="rId28"/>
    <p:sldId id="864" r:id="rId29"/>
    <p:sldId id="828" r:id="rId30"/>
    <p:sldId id="845" r:id="rId31"/>
    <p:sldId id="260" r:id="rId32"/>
    <p:sldId id="263" r:id="rId33"/>
    <p:sldId id="834" r:id="rId34"/>
    <p:sldId id="832" r:id="rId35"/>
    <p:sldId id="261" r:id="rId36"/>
    <p:sldId id="262" r:id="rId37"/>
    <p:sldId id="838" r:id="rId38"/>
    <p:sldId id="273" r:id="rId39"/>
    <p:sldId id="865" r:id="rId40"/>
    <p:sldId id="871" r:id="rId41"/>
    <p:sldId id="873" r:id="rId42"/>
    <p:sldId id="874" r:id="rId43"/>
    <p:sldId id="709" r:id="rId44"/>
    <p:sldId id="813" r:id="rId45"/>
    <p:sldId id="814" r:id="rId46"/>
    <p:sldId id="870" r:id="rId47"/>
    <p:sldId id="87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h Keogh" initials="RK" lastIdx="1" clrIdx="0">
    <p:extLst>
      <p:ext uri="{19B8F6BF-5375-455C-9EA6-DF929625EA0E}">
        <p15:presenceInfo xmlns:p15="http://schemas.microsoft.com/office/powerpoint/2012/main" userId="Ruth Keog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23B"/>
    <a:srgbClr val="D5723B"/>
    <a:srgbClr val="2BAC6D"/>
    <a:srgbClr val="0CB458"/>
    <a:srgbClr val="FB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77" d="100"/>
          <a:sy n="77" d="100"/>
        </p:scale>
        <p:origin x="86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807E-896E-4E18-9089-8CBC3B6C87C4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4C317-D805-4BD6-8161-68B5458E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15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MRC SDF Interview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17/05/2019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Christopher T. Rentsch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529E9-D68E-4314-BEED-3092602E657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96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MRC SDF Interview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17/05/2019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Christopher T. Rentsch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529E9-D68E-4314-BEED-3092602E657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67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5CF5-80E7-8D43-8787-A33446ED3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3207A-D48F-1F45-A484-E8207EC3B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69839-AD9A-2347-93D1-49C3FEED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F13E-7A4B-6545-BDB2-FEAB655F4976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5138F-3A9C-D343-8611-EC804B97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AA327-20F7-7646-8B09-CEDBD931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4854-6F44-C044-9336-30268B97D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80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753D0-6855-1A48-94C7-1D5D8C15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A3EA6-49DE-B349-944D-27D20B3D9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E67E8-40A2-0142-9D73-8B4F28A2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F13E-7A4B-6545-BDB2-FEAB655F4976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7990E-B664-C544-925F-C923D21F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08BB4-64CF-6C48-944E-146729B10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4854-6F44-C044-9336-30268B97D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08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BEC7FC-AD04-7F46-954F-AAB86452C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0D97F-9D30-594E-BA2B-E11A168B1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81F32-C36E-4041-8A3E-D6B12CA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F13E-7A4B-6545-BDB2-FEAB655F4976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B470C-E1D4-BE46-B9D7-FB1D7E61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B6B55-645D-1649-A21F-C540CB35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4854-6F44-C044-9336-30268B97D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070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523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424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425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9132"/>
            <a:ext cx="9483327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599" y="1477818"/>
            <a:ext cx="10972801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256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65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995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599" y="1477818"/>
            <a:ext cx="10972801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9132"/>
            <a:ext cx="9419514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256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65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71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91919"/>
            <a:ext cx="6815667" cy="480728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Corbel" panose="020B05030202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91919"/>
            <a:ext cx="4011084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9132"/>
            <a:ext cx="9472691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256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65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552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91919"/>
            <a:ext cx="6815667" cy="480728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Corbel" panose="020B05030202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91919"/>
            <a:ext cx="4011084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9132"/>
            <a:ext cx="10198235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65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256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40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1310-8D29-3844-9920-5AFF83C8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C3AC4-2193-4448-9619-F616E4BD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95D90-4A5E-0141-93F5-777406B7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F13E-7A4B-6545-BDB2-FEAB655F4976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228A9-B6B5-D847-B8E8-32C6E8DB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FAD3E-B2CA-F443-B412-237A87D9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4854-6F44-C044-9336-30268B97D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19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AADF-0131-9043-B5BA-B47FDC8DA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E353A-A5FD-4142-9E5F-E930F22BD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A3540-D708-2F4C-9A2C-986F6822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F13E-7A4B-6545-BDB2-FEAB655F4976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3B221-EFBD-514D-A75B-4C5B08100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B75EA-16A6-E646-9B1B-839AA83E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4854-6F44-C044-9336-30268B97D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05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8D77-E283-9645-B494-31D34136E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056D0-8F5F-7942-9021-2052E9BB8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DCF6E-B68B-CF49-A074-36D301C85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E32A2-A1EB-2145-A8F4-59B5E7DC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F13E-7A4B-6545-BDB2-FEAB655F4976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B630B-A608-9A4F-B930-3DFAAEA8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B86B1-F33A-3E4D-8D5E-F6A0B375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4854-6F44-C044-9336-30268B97D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60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E8EC-D9CA-2142-9E10-6D896C31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05F21-132F-2D45-98F4-938D954B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21B46-1D61-FA4F-A4A8-430E4955E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CFEB5-CE6F-1345-9680-0268216F1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8EAA7-4721-0D4A-9BA0-697D16A040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41F75C-6B77-B041-85CA-1DB63E64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F13E-7A4B-6545-BDB2-FEAB655F4976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3299B-D84E-D840-9961-57FC7C62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0F3C4-813E-1A44-85D9-65E54FD1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4854-6F44-C044-9336-30268B97D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31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9988-14DD-A447-B195-AA2DF6DF3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663580-A679-D549-9A4F-7F015F946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F13E-7A4B-6545-BDB2-FEAB655F4976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D07FA-BBF1-BA46-8464-C01A15551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A3EDE-35B8-6549-919C-550A301DD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4854-6F44-C044-9336-30268B97D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9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9060AB-6B55-4B49-92AE-62A6DC0E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F13E-7A4B-6545-BDB2-FEAB655F4976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AF864-0EC6-BC47-9F49-83AD8B6A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D4BC5-C9D3-7149-B1C2-AF6494E7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4854-6F44-C044-9336-30268B97D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22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D688D-0D7D-234E-B6B4-BE6338345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1D890-2D47-C048-A054-5A1D952BB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C0748-5DCE-584C-A30D-C2A3735E0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7D987-E2EF-F849-8B20-48F57431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F13E-7A4B-6545-BDB2-FEAB655F4976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8B933-B3C0-A848-9A62-ECD6D06F2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17CC7-9020-6845-B08A-8B9A35C2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4854-6F44-C044-9336-30268B97D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7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240AD-2D3A-6041-852E-20DE3E4F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BD5AC9-E523-CD46-AF8B-2C9BF639A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14D9E-3888-E94B-9A26-814317F40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5A316-6295-994A-B8D1-91A221D4F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F13E-7A4B-6545-BDB2-FEAB655F4976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E0827-BE98-F348-A441-3A8A1D24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FF971-9876-594C-86C8-D164F156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4854-6F44-C044-9336-30268B97D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75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19A3E6-60AF-8940-8549-F210C1D4E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6E1F6-C3F8-704F-A270-AEFF66972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5F6F4-1FCA-9F43-8D27-20B8A045E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9F13E-7A4B-6545-BDB2-FEAB655F4976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AE6B4-0636-B840-857C-17929493E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C5F6B-E591-CB4D-97AC-A3E26FAB5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84854-6F44-C044-9336-30268B97D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6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20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2"/>
          </a:solidFill>
          <a:latin typeface="merriweather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hyperlink" Target="https://www.nature.com/articles/s41586-020-2521-4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t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212" y="870502"/>
            <a:ext cx="10817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4000" b="1" dirty="0">
                <a:solidFill>
                  <a:srgbClr val="2BAC6D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t>Predicting risk of COVID-19 related mortality in the general population</a:t>
            </a:r>
            <a:endParaRPr lang="en-GB" sz="3600" b="1" dirty="0">
              <a:solidFill>
                <a:srgbClr val="2BAC6D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8226" y="2683741"/>
            <a:ext cx="8127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3200" dirty="0">
                <a:solidFill>
                  <a:srgbClr val="FFFFFF"/>
                </a:solidFill>
                <a:latin typeface="Constantia" panose="02030602050306030303" pitchFamily="18" charset="0"/>
              </a:rPr>
              <a:t>Centre for Statistical Methodology seminar</a:t>
            </a:r>
          </a:p>
          <a:p>
            <a:pPr algn="ctr" defTabSz="457200"/>
            <a:endParaRPr lang="en-GB" sz="3200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 defTabSz="457200"/>
            <a:r>
              <a:rPr lang="en-GB" sz="3200" dirty="0">
                <a:solidFill>
                  <a:srgbClr val="FFFFFF"/>
                </a:solidFill>
                <a:latin typeface="Constantia" panose="02030602050306030303" pitchFamily="18" charset="0"/>
              </a:rPr>
              <a:t>Elizabeth Williamson</a:t>
            </a:r>
          </a:p>
          <a:p>
            <a:pPr algn="ctr" defTabSz="457200"/>
            <a:r>
              <a:rPr lang="en-GB" sz="3200" dirty="0">
                <a:solidFill>
                  <a:srgbClr val="FFFFFF"/>
                </a:solidFill>
                <a:latin typeface="Constantia" panose="02030602050306030303" pitchFamily="18" charset="0"/>
              </a:rPr>
              <a:t>Department of Medical Statistics</a:t>
            </a:r>
          </a:p>
          <a:p>
            <a:pPr algn="ctr" defTabSz="457200"/>
            <a:r>
              <a:rPr lang="en-GB" sz="3200" dirty="0">
                <a:solidFill>
                  <a:srgbClr val="FFFFFF"/>
                </a:solidFill>
                <a:latin typeface="Constantia" panose="02030602050306030303" pitchFamily="18" charset="0"/>
              </a:rPr>
              <a:t>On behalf of the </a:t>
            </a:r>
            <a:r>
              <a:rPr lang="en-GB" sz="3200" dirty="0" err="1">
                <a:solidFill>
                  <a:srgbClr val="FFFFFF"/>
                </a:solidFill>
                <a:latin typeface="Constantia" panose="02030602050306030303" pitchFamily="18" charset="0"/>
              </a:rPr>
              <a:t>OpenSAFELY</a:t>
            </a:r>
            <a:r>
              <a:rPr lang="en-GB" sz="3200" dirty="0">
                <a:solidFill>
                  <a:srgbClr val="FFFFFF"/>
                </a:solidFill>
                <a:latin typeface="Constantia" panose="02030602050306030303" pitchFamily="18" charset="0"/>
              </a:rPr>
              <a:t> collaborative</a:t>
            </a:r>
          </a:p>
          <a:p>
            <a:pPr algn="ctr" defTabSz="457200"/>
            <a:endParaRPr lang="en-GB" sz="3200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8" descr="Home - Office for National Statistics">
            <a:extLst>
              <a:ext uri="{FF2B5EF4-FFF2-40B4-BE49-F238E27FC236}">
                <a16:creationId xmlns:a16="http://schemas.microsoft.com/office/drawing/2014/main" id="{8DA3E493-BFD8-4016-A6FA-92E409F9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24" y="5879103"/>
            <a:ext cx="1306179" cy="36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ew-nhs-england-logo-nhs-blue-rgb - West of England Academic ...">
            <a:extLst>
              <a:ext uri="{FF2B5EF4-FFF2-40B4-BE49-F238E27FC236}">
                <a16:creationId xmlns:a16="http://schemas.microsoft.com/office/drawing/2014/main" id="{6591838A-F491-4913-AC2A-EFBF28EE1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63" y="5802087"/>
            <a:ext cx="657011" cy="49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he Phoenix Partnership - Wikipedia">
            <a:extLst>
              <a:ext uri="{FF2B5EF4-FFF2-40B4-BE49-F238E27FC236}">
                <a16:creationId xmlns:a16="http://schemas.microsoft.com/office/drawing/2014/main" id="{14BDA2E4-01D7-462B-B41A-FE0E583B3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04" y="5697975"/>
            <a:ext cx="1147944" cy="7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niversity of Oxford - Short Term Programs">
            <a:extLst>
              <a:ext uri="{FF2B5EF4-FFF2-40B4-BE49-F238E27FC236}">
                <a16:creationId xmlns:a16="http://schemas.microsoft.com/office/drawing/2014/main" id="{1EFCD618-8573-4929-B510-7553E6E0F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3"/>
          <a:stretch/>
        </p:blipFill>
        <p:spPr bwMode="auto">
          <a:xfrm>
            <a:off x="7969704" y="5676489"/>
            <a:ext cx="1936557" cy="77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5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EFE4-D6DE-4B50-A0DA-A4D2C978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00" y="242556"/>
            <a:ext cx="9867058" cy="623236"/>
          </a:xfrm>
        </p:spPr>
        <p:txBody>
          <a:bodyPr>
            <a:noAutofit/>
          </a:bodyPr>
          <a:lstStyle/>
          <a:p>
            <a:r>
              <a:rPr lang="en-GB" sz="4800" dirty="0"/>
              <a:t>Hazard of COVID-19 mortality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528F0C1-9516-4BA1-89CC-115D3DB04E6A}"/>
              </a:ext>
            </a:extLst>
          </p:cNvPr>
          <p:cNvSpPr txBox="1">
            <a:spLocks/>
          </p:cNvSpPr>
          <p:nvPr/>
        </p:nvSpPr>
        <p:spPr>
          <a:xfrm>
            <a:off x="590511" y="1552283"/>
            <a:ext cx="7354081" cy="295576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060B88-44B1-4F32-A393-E5ABCFE98F02}"/>
              </a:ext>
            </a:extLst>
          </p:cNvPr>
          <p:cNvSpPr/>
          <p:nvPr/>
        </p:nvSpPr>
        <p:spPr>
          <a:xfrm>
            <a:off x="472493" y="2199170"/>
            <a:ext cx="10809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47B36A6-A531-4A67-B3E2-36E19B8FFB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477818"/>
                <a:ext cx="10972801" cy="1951182"/>
              </a:xfrm>
            </p:spPr>
            <p:txBody>
              <a:bodyPr/>
              <a:lstStyle/>
              <a:p>
                <a:r>
                  <a:rPr lang="en-GB" dirty="0"/>
                  <a:t>Hazard of COVID-19 death on day t: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GB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GB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  <m: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GB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GB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  <m:r>
                            <a:rPr lang="en-GB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47B36A6-A531-4A67-B3E2-36E19B8FF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477818"/>
                <a:ext cx="10972801" cy="1951182"/>
              </a:xfrm>
              <a:blipFill>
                <a:blip r:embed="rId2"/>
                <a:stretch>
                  <a:fillRect l="-833" t="-24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96DBA40-2195-4673-9F88-B5AF53FAAEBF}"/>
              </a:ext>
            </a:extLst>
          </p:cNvPr>
          <p:cNvSpPr/>
          <p:nvPr/>
        </p:nvSpPr>
        <p:spPr>
          <a:xfrm>
            <a:off x="3121988" y="3878043"/>
            <a:ext cx="2547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Rate of being in contact with an infected person </a:t>
            </a:r>
            <a:r>
              <a:rPr lang="en-GB" sz="2400" b="1" dirty="0" err="1">
                <a:solidFill>
                  <a:srgbClr val="FF0000"/>
                </a:solidFill>
              </a:rPr>
              <a:t>i</a:t>
            </a:r>
            <a:r>
              <a:rPr lang="en-GB" sz="2400" b="1" dirty="0">
                <a:solidFill>
                  <a:srgbClr val="FF0000"/>
                </a:solidFill>
              </a:rPr>
              <a:t> days ago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7AE1BE-010F-4B49-9B05-C901A953A621}"/>
              </a:ext>
            </a:extLst>
          </p:cNvPr>
          <p:cNvSpPr/>
          <p:nvPr/>
        </p:nvSpPr>
        <p:spPr>
          <a:xfrm>
            <a:off x="5915923" y="4387118"/>
            <a:ext cx="21466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Rate of infection given contact with an infected person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424B0F-5A83-4BD5-BB70-174E3D820BAC}"/>
              </a:ext>
            </a:extLst>
          </p:cNvPr>
          <p:cNvSpPr/>
          <p:nvPr/>
        </p:nvSpPr>
        <p:spPr>
          <a:xfrm>
            <a:off x="8769539" y="3572244"/>
            <a:ext cx="20110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Rate of dying today given infection occurred </a:t>
            </a:r>
            <a:r>
              <a:rPr lang="en-GB" sz="2400" b="1" dirty="0" err="1">
                <a:solidFill>
                  <a:srgbClr val="0070C0"/>
                </a:solidFill>
              </a:rPr>
              <a:t>i</a:t>
            </a:r>
            <a:r>
              <a:rPr lang="en-GB" sz="2400" b="1" dirty="0">
                <a:solidFill>
                  <a:srgbClr val="0070C0"/>
                </a:solidFill>
              </a:rPr>
              <a:t> days ago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0E962B-8BFD-4620-874C-9DE396074923}"/>
              </a:ext>
            </a:extLst>
          </p:cNvPr>
          <p:cNvCxnSpPr/>
          <p:nvPr/>
        </p:nvCxnSpPr>
        <p:spPr>
          <a:xfrm flipV="1">
            <a:off x="5377070" y="3260035"/>
            <a:ext cx="387626" cy="618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D01B60-F909-4034-B5E2-EA2FDA07914C}"/>
              </a:ext>
            </a:extLst>
          </p:cNvPr>
          <p:cNvCxnSpPr>
            <a:cxnSpLocks/>
          </p:cNvCxnSpPr>
          <p:nvPr/>
        </p:nvCxnSpPr>
        <p:spPr>
          <a:xfrm flipV="1">
            <a:off x="6596194" y="3234930"/>
            <a:ext cx="261806" cy="101327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58FFC0-570A-409C-946B-1D05FD662741}"/>
              </a:ext>
            </a:extLst>
          </p:cNvPr>
          <p:cNvCxnSpPr>
            <a:cxnSpLocks/>
          </p:cNvCxnSpPr>
          <p:nvPr/>
        </p:nvCxnSpPr>
        <p:spPr>
          <a:xfrm flipH="1" flipV="1">
            <a:off x="8193513" y="3260035"/>
            <a:ext cx="458008" cy="45662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27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EFE4-D6DE-4B50-A0DA-A4D2C978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00" y="242556"/>
            <a:ext cx="10247714" cy="623236"/>
          </a:xfrm>
        </p:spPr>
        <p:txBody>
          <a:bodyPr>
            <a:noAutofit/>
          </a:bodyPr>
          <a:lstStyle/>
          <a:p>
            <a:r>
              <a:rPr lang="en-GB" sz="4800" dirty="0"/>
              <a:t>Hazard of COVID-19 mortality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528F0C1-9516-4BA1-89CC-115D3DB04E6A}"/>
              </a:ext>
            </a:extLst>
          </p:cNvPr>
          <p:cNvSpPr txBox="1">
            <a:spLocks/>
          </p:cNvSpPr>
          <p:nvPr/>
        </p:nvSpPr>
        <p:spPr>
          <a:xfrm>
            <a:off x="590511" y="1552283"/>
            <a:ext cx="7354081" cy="295576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060B88-44B1-4F32-A393-E5ABCFE98F02}"/>
              </a:ext>
            </a:extLst>
          </p:cNvPr>
          <p:cNvSpPr/>
          <p:nvPr/>
        </p:nvSpPr>
        <p:spPr>
          <a:xfrm>
            <a:off x="472493" y="2199170"/>
            <a:ext cx="10809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47B36A6-A531-4A67-B3E2-36E19B8FFB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477818"/>
                <a:ext cx="10972801" cy="2259296"/>
              </a:xfrm>
            </p:spPr>
            <p:txBody>
              <a:bodyPr/>
              <a:lstStyle/>
              <a:p>
                <a:r>
                  <a:rPr lang="en-GB" dirty="0"/>
                  <a:t>Under a number of assumptions about these components, we can write: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47B36A6-A531-4A67-B3E2-36E19B8FF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477818"/>
                <a:ext cx="10972801" cy="2259296"/>
              </a:xfrm>
              <a:blipFill>
                <a:blip r:embed="rId2"/>
                <a:stretch>
                  <a:fillRect l="-833" t="-2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935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EFE4-D6DE-4B50-A0DA-A4D2C978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00" y="242556"/>
            <a:ext cx="9867058" cy="623236"/>
          </a:xfrm>
        </p:spPr>
        <p:txBody>
          <a:bodyPr>
            <a:noAutofit/>
          </a:bodyPr>
          <a:lstStyle/>
          <a:p>
            <a:r>
              <a:rPr lang="en-GB" sz="4800" dirty="0"/>
              <a:t>Hazard of COVID-19 mortality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528F0C1-9516-4BA1-89CC-115D3DB04E6A}"/>
              </a:ext>
            </a:extLst>
          </p:cNvPr>
          <p:cNvSpPr txBox="1">
            <a:spLocks/>
          </p:cNvSpPr>
          <p:nvPr/>
        </p:nvSpPr>
        <p:spPr>
          <a:xfrm>
            <a:off x="590511" y="1552283"/>
            <a:ext cx="7354081" cy="295576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060B88-44B1-4F32-A393-E5ABCFE98F02}"/>
              </a:ext>
            </a:extLst>
          </p:cNvPr>
          <p:cNvSpPr/>
          <p:nvPr/>
        </p:nvSpPr>
        <p:spPr>
          <a:xfrm>
            <a:off x="472493" y="2199170"/>
            <a:ext cx="10809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47B36A6-A531-4A67-B3E2-36E19B8FFB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477818"/>
                <a:ext cx="10972801" cy="2259296"/>
              </a:xfrm>
            </p:spPr>
            <p:txBody>
              <a:bodyPr/>
              <a:lstStyle/>
              <a:p>
                <a:r>
                  <a:rPr lang="en-GB" dirty="0"/>
                  <a:t>Under a number of assumptions about these components, we can write: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47B36A6-A531-4A67-B3E2-36E19B8FF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477818"/>
                <a:ext cx="10972801" cy="2259296"/>
              </a:xfrm>
              <a:blipFill>
                <a:blip r:embed="rId2"/>
                <a:stretch>
                  <a:fillRect l="-833" t="-2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2A2EB8D-5DF2-42AD-BEEF-0C08F55A04C9}"/>
              </a:ext>
            </a:extLst>
          </p:cNvPr>
          <p:cNvSpPr/>
          <p:nvPr/>
        </p:nvSpPr>
        <p:spPr>
          <a:xfrm>
            <a:off x="1719742" y="3954609"/>
            <a:ext cx="2547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“effects” of individual patient characteristics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359B4A-B7F2-4B93-A518-8B81B194FA73}"/>
              </a:ext>
            </a:extLst>
          </p:cNvPr>
          <p:cNvCxnSpPr>
            <a:cxnSpLocks/>
          </p:cNvCxnSpPr>
          <p:nvPr/>
        </p:nvCxnSpPr>
        <p:spPr>
          <a:xfrm flipV="1">
            <a:off x="2872409" y="3260035"/>
            <a:ext cx="1498635" cy="618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44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EFE4-D6DE-4B50-A0DA-A4D2C978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00" y="242556"/>
            <a:ext cx="9867058" cy="623236"/>
          </a:xfrm>
        </p:spPr>
        <p:txBody>
          <a:bodyPr>
            <a:noAutofit/>
          </a:bodyPr>
          <a:lstStyle/>
          <a:p>
            <a:r>
              <a:rPr lang="en-GB" sz="4800" dirty="0"/>
              <a:t>Hazard of COVID-19 mortality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528F0C1-9516-4BA1-89CC-115D3DB04E6A}"/>
              </a:ext>
            </a:extLst>
          </p:cNvPr>
          <p:cNvSpPr txBox="1">
            <a:spLocks/>
          </p:cNvSpPr>
          <p:nvPr/>
        </p:nvSpPr>
        <p:spPr>
          <a:xfrm>
            <a:off x="590511" y="1552283"/>
            <a:ext cx="7354081" cy="295576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060B88-44B1-4F32-A393-E5ABCFE98F02}"/>
              </a:ext>
            </a:extLst>
          </p:cNvPr>
          <p:cNvSpPr/>
          <p:nvPr/>
        </p:nvSpPr>
        <p:spPr>
          <a:xfrm>
            <a:off x="472493" y="2199170"/>
            <a:ext cx="10809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47B36A6-A531-4A67-B3E2-36E19B8FFB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477818"/>
                <a:ext cx="10972801" cy="2259296"/>
              </a:xfrm>
            </p:spPr>
            <p:txBody>
              <a:bodyPr/>
              <a:lstStyle/>
              <a:p>
                <a:r>
                  <a:rPr lang="en-GB" dirty="0"/>
                  <a:t>Under a number of assumptions about these components, we can write: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47B36A6-A531-4A67-B3E2-36E19B8FF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477818"/>
                <a:ext cx="10972801" cy="2259296"/>
              </a:xfrm>
              <a:blipFill>
                <a:blip r:embed="rId2"/>
                <a:stretch>
                  <a:fillRect l="-833" t="-2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4F8AFAA-5BCF-4E25-87F9-4A8589ED4889}"/>
              </a:ext>
            </a:extLst>
          </p:cNvPr>
          <p:cNvSpPr/>
          <p:nvPr/>
        </p:nvSpPr>
        <p:spPr>
          <a:xfrm>
            <a:off x="4164578" y="4610045"/>
            <a:ext cx="21466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(standardised) baseline probability of dying given infection m days ago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205BD6-1C49-4984-B822-BA80B7A144CD}"/>
              </a:ext>
            </a:extLst>
          </p:cNvPr>
          <p:cNvCxnSpPr>
            <a:cxnSpLocks/>
          </p:cNvCxnSpPr>
          <p:nvPr/>
        </p:nvCxnSpPr>
        <p:spPr>
          <a:xfrm flipV="1">
            <a:off x="5088835" y="3260037"/>
            <a:ext cx="0" cy="124801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9D3D591-FDCD-4E3A-B881-6E861FCA7346}"/>
              </a:ext>
            </a:extLst>
          </p:cNvPr>
          <p:cNvSpPr/>
          <p:nvPr/>
        </p:nvSpPr>
        <p:spPr>
          <a:xfrm>
            <a:off x="1719742" y="3954609"/>
            <a:ext cx="2547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“effects” of individual patient characteristics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54AE8B-67B9-4B29-BF73-28D2EAE66561}"/>
              </a:ext>
            </a:extLst>
          </p:cNvPr>
          <p:cNvCxnSpPr>
            <a:cxnSpLocks/>
          </p:cNvCxnSpPr>
          <p:nvPr/>
        </p:nvCxnSpPr>
        <p:spPr>
          <a:xfrm flipV="1">
            <a:off x="2872409" y="3260035"/>
            <a:ext cx="1498635" cy="618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809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EFE4-D6DE-4B50-A0DA-A4D2C978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00" y="242556"/>
            <a:ext cx="9867058" cy="623236"/>
          </a:xfrm>
        </p:spPr>
        <p:txBody>
          <a:bodyPr>
            <a:noAutofit/>
          </a:bodyPr>
          <a:lstStyle/>
          <a:p>
            <a:r>
              <a:rPr lang="en-GB" sz="4800" dirty="0"/>
              <a:t>Hazard of COVID-19 mortality disease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528F0C1-9516-4BA1-89CC-115D3DB04E6A}"/>
              </a:ext>
            </a:extLst>
          </p:cNvPr>
          <p:cNvSpPr txBox="1">
            <a:spLocks/>
          </p:cNvSpPr>
          <p:nvPr/>
        </p:nvSpPr>
        <p:spPr>
          <a:xfrm>
            <a:off x="590511" y="1552283"/>
            <a:ext cx="7354081" cy="295576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060B88-44B1-4F32-A393-E5ABCFE98F02}"/>
              </a:ext>
            </a:extLst>
          </p:cNvPr>
          <p:cNvSpPr/>
          <p:nvPr/>
        </p:nvSpPr>
        <p:spPr>
          <a:xfrm>
            <a:off x="472493" y="2199170"/>
            <a:ext cx="10809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47B36A6-A531-4A67-B3E2-36E19B8FFB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477818"/>
                <a:ext cx="10972801" cy="2259296"/>
              </a:xfrm>
            </p:spPr>
            <p:txBody>
              <a:bodyPr/>
              <a:lstStyle/>
              <a:p>
                <a:r>
                  <a:rPr lang="en-GB" dirty="0"/>
                  <a:t>Under a number of assumptions about these components, we can write: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47B36A6-A531-4A67-B3E2-36E19B8FF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477818"/>
                <a:ext cx="10972801" cy="2259296"/>
              </a:xfrm>
              <a:blipFill>
                <a:blip r:embed="rId2"/>
                <a:stretch>
                  <a:fillRect l="-833" t="-2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60FB6B1-3D54-4D4D-B59F-EF2B6EADD4FB}"/>
              </a:ext>
            </a:extLst>
          </p:cNvPr>
          <p:cNvSpPr/>
          <p:nvPr/>
        </p:nvSpPr>
        <p:spPr>
          <a:xfrm>
            <a:off x="6954079" y="4046665"/>
            <a:ext cx="48022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combines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the prevalence of infection,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the proportion of the population who are susceptible,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average person-contacts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on day t-m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6074DE-6138-4634-B9D0-00309F4EC581}"/>
              </a:ext>
            </a:extLst>
          </p:cNvPr>
          <p:cNvCxnSpPr>
            <a:cxnSpLocks/>
          </p:cNvCxnSpPr>
          <p:nvPr/>
        </p:nvCxnSpPr>
        <p:spPr>
          <a:xfrm flipH="1" flipV="1">
            <a:off x="5993297" y="3260036"/>
            <a:ext cx="960782" cy="78662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7A40F1E-2B7D-4C7B-8B9F-B82A829AB783}"/>
              </a:ext>
            </a:extLst>
          </p:cNvPr>
          <p:cNvSpPr/>
          <p:nvPr/>
        </p:nvSpPr>
        <p:spPr>
          <a:xfrm>
            <a:off x="1719742" y="3954609"/>
            <a:ext cx="2547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“effects” of individual patient characteristics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C52A05-6EEB-482B-B471-7415A68B20AE}"/>
              </a:ext>
            </a:extLst>
          </p:cNvPr>
          <p:cNvCxnSpPr>
            <a:cxnSpLocks/>
          </p:cNvCxnSpPr>
          <p:nvPr/>
        </p:nvCxnSpPr>
        <p:spPr>
          <a:xfrm flipV="1">
            <a:off x="2872409" y="3260035"/>
            <a:ext cx="1498635" cy="618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52EAB6F-4499-4E8B-8EB4-DB59F32B82BE}"/>
              </a:ext>
            </a:extLst>
          </p:cNvPr>
          <p:cNvSpPr/>
          <p:nvPr/>
        </p:nvSpPr>
        <p:spPr>
          <a:xfrm>
            <a:off x="4164578" y="4610045"/>
            <a:ext cx="21466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(standardised) baseline probability of dying given infection m days ago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F6E472F-B18D-4758-AC75-17112B79F774}"/>
              </a:ext>
            </a:extLst>
          </p:cNvPr>
          <p:cNvCxnSpPr>
            <a:cxnSpLocks/>
          </p:cNvCxnSpPr>
          <p:nvPr/>
        </p:nvCxnSpPr>
        <p:spPr>
          <a:xfrm flipV="1">
            <a:off x="5088835" y="3260037"/>
            <a:ext cx="0" cy="124801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864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A310-44EA-47AE-9659-59C18E88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9132"/>
            <a:ext cx="9483327" cy="623236"/>
          </a:xfrm>
        </p:spPr>
        <p:txBody>
          <a:bodyPr/>
          <a:lstStyle/>
          <a:p>
            <a:r>
              <a:rPr lang="en-GB" dirty="0"/>
              <a:t>Quadratic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BB7D07-00A9-43DE-87B9-BB9C693DEF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508467"/>
                <a:ext cx="8271639" cy="1603312"/>
              </a:xfrm>
            </p:spPr>
            <p:txBody>
              <a:bodyPr/>
              <a:lstStyle/>
              <a:p>
                <a:r>
                  <a:rPr lang="en-GB" dirty="0"/>
                  <a:t>Suppose for days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 …, 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GB" dirty="0"/>
              </a:p>
              <a:p>
                <a:endParaRPr lang="en-GB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BB7D07-00A9-43DE-87B9-BB9C693DEF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508467"/>
                <a:ext cx="8271639" cy="1603312"/>
              </a:xfrm>
              <a:blipFill>
                <a:blip r:embed="rId2"/>
                <a:stretch>
                  <a:fillRect l="-1105" t="-3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3F26221-22EC-4BC6-A9A5-D8AF88A11BB8}"/>
              </a:ext>
            </a:extLst>
          </p:cNvPr>
          <p:cNvSpPr txBox="1">
            <a:spLocks/>
          </p:cNvSpPr>
          <p:nvPr/>
        </p:nvSpPr>
        <p:spPr>
          <a:xfrm>
            <a:off x="4627487" y="4895775"/>
            <a:ext cx="302324" cy="40116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67AA79-4495-4113-9F26-B1633AA95330}"/>
              </a:ext>
            </a:extLst>
          </p:cNvPr>
          <p:cNvSpPr/>
          <p:nvPr/>
        </p:nvSpPr>
        <p:spPr>
          <a:xfrm>
            <a:off x="4118464" y="3286052"/>
            <a:ext cx="651779" cy="1435450"/>
          </a:xfrm>
          <a:prstGeom prst="rect">
            <a:avLst/>
          </a:prstGeom>
          <a:solidFill>
            <a:schemeClr val="accent2">
              <a:tint val="20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0199CE-A79A-48BF-8E34-8AA05F2ABBDB}"/>
              </a:ext>
            </a:extLst>
          </p:cNvPr>
          <p:cNvSpPr/>
          <p:nvPr/>
        </p:nvSpPr>
        <p:spPr>
          <a:xfrm>
            <a:off x="6346041" y="3286052"/>
            <a:ext cx="651779" cy="1435450"/>
          </a:xfrm>
          <a:prstGeom prst="rect">
            <a:avLst/>
          </a:prstGeom>
          <a:solidFill>
            <a:schemeClr val="accent2">
              <a:tint val="20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C994A5-290B-4379-BD39-24DD55C69154}"/>
              </a:ext>
            </a:extLst>
          </p:cNvPr>
          <p:cNvSpPr/>
          <p:nvPr/>
        </p:nvSpPr>
        <p:spPr>
          <a:xfrm>
            <a:off x="7442647" y="3315551"/>
            <a:ext cx="651779" cy="1435450"/>
          </a:xfrm>
          <a:prstGeom prst="rect">
            <a:avLst/>
          </a:prstGeom>
          <a:solidFill>
            <a:schemeClr val="accent2">
              <a:tint val="20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E5FBBB-75EE-40FE-8E60-6E58736E4EBC}"/>
              </a:ext>
            </a:extLst>
          </p:cNvPr>
          <p:cNvGrpSpPr/>
          <p:nvPr/>
        </p:nvGrpSpPr>
        <p:grpSpPr>
          <a:xfrm>
            <a:off x="3018286" y="3243593"/>
            <a:ext cx="5228286" cy="1617254"/>
            <a:chOff x="3018286" y="3243593"/>
            <a:chExt cx="5228286" cy="161725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F324C4E-C04A-48BD-B728-DD85B73D4DA1}"/>
                </a:ext>
              </a:extLst>
            </p:cNvPr>
            <p:cNvCxnSpPr>
              <a:cxnSpLocks/>
            </p:cNvCxnSpPr>
            <p:nvPr/>
          </p:nvCxnSpPr>
          <p:spPr>
            <a:xfrm>
              <a:off x="3018286" y="3243593"/>
              <a:ext cx="0" cy="15905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B6F6D87-FD22-492B-BC93-C065B2E508FC}"/>
                </a:ext>
              </a:extLst>
            </p:cNvPr>
            <p:cNvSpPr/>
            <p:nvPr/>
          </p:nvSpPr>
          <p:spPr>
            <a:xfrm>
              <a:off x="3399603" y="3517050"/>
              <a:ext cx="4718184" cy="1010256"/>
            </a:xfrm>
            <a:custGeom>
              <a:avLst/>
              <a:gdLst>
                <a:gd name="connsiteX0" fmla="*/ 0 w 4721781"/>
                <a:gd name="connsiteY0" fmla="*/ 1319723 h 1364878"/>
                <a:gd name="connsiteX1" fmla="*/ 94593 w 4721781"/>
                <a:gd name="connsiteY1" fmla="*/ 1067475 h 1364878"/>
                <a:gd name="connsiteX2" fmla="*/ 178676 w 4721781"/>
                <a:gd name="connsiteY2" fmla="*/ 815226 h 1364878"/>
                <a:gd name="connsiteX3" fmla="*/ 294290 w 4721781"/>
                <a:gd name="connsiteY3" fmla="*/ 541957 h 1364878"/>
                <a:gd name="connsiteX4" fmla="*/ 451945 w 4721781"/>
                <a:gd name="connsiteY4" fmla="*/ 279199 h 1364878"/>
                <a:gd name="connsiteX5" fmla="*/ 588579 w 4721781"/>
                <a:gd name="connsiteY5" fmla="*/ 174095 h 1364878"/>
                <a:gd name="connsiteX6" fmla="*/ 767255 w 4721781"/>
                <a:gd name="connsiteY6" fmla="*/ 79502 h 1364878"/>
                <a:gd name="connsiteX7" fmla="*/ 893379 w 4721781"/>
                <a:gd name="connsiteY7" fmla="*/ 47971 h 1364878"/>
                <a:gd name="connsiteX8" fmla="*/ 1030014 w 4721781"/>
                <a:gd name="connsiteY8" fmla="*/ 5930 h 1364878"/>
                <a:gd name="connsiteX9" fmla="*/ 1124607 w 4721781"/>
                <a:gd name="connsiteY9" fmla="*/ 5930 h 1364878"/>
                <a:gd name="connsiteX10" fmla="*/ 1261241 w 4721781"/>
                <a:gd name="connsiteY10" fmla="*/ 58482 h 1364878"/>
                <a:gd name="connsiteX11" fmla="*/ 1376855 w 4721781"/>
                <a:gd name="connsiteY11" fmla="*/ 153075 h 1364878"/>
                <a:gd name="connsiteX12" fmla="*/ 1513490 w 4721781"/>
                <a:gd name="connsiteY12" fmla="*/ 289709 h 1364878"/>
                <a:gd name="connsiteX13" fmla="*/ 1629103 w 4721781"/>
                <a:gd name="connsiteY13" fmla="*/ 384302 h 1364878"/>
                <a:gd name="connsiteX14" fmla="*/ 1744717 w 4721781"/>
                <a:gd name="connsiteY14" fmla="*/ 510426 h 1364878"/>
                <a:gd name="connsiteX15" fmla="*/ 2007476 w 4721781"/>
                <a:gd name="connsiteY15" fmla="*/ 846757 h 1364878"/>
                <a:gd name="connsiteX16" fmla="*/ 2165131 w 4721781"/>
                <a:gd name="connsiteY16" fmla="*/ 1088495 h 1364878"/>
                <a:gd name="connsiteX17" fmla="*/ 2427890 w 4721781"/>
                <a:gd name="connsiteY17" fmla="*/ 1267171 h 1364878"/>
                <a:gd name="connsiteX18" fmla="*/ 2648607 w 4721781"/>
                <a:gd name="connsiteY18" fmla="*/ 1330233 h 1364878"/>
                <a:gd name="connsiteX19" fmla="*/ 2942897 w 4721781"/>
                <a:gd name="connsiteY19" fmla="*/ 1351254 h 1364878"/>
                <a:gd name="connsiteX20" fmla="*/ 3205655 w 4721781"/>
                <a:gd name="connsiteY20" fmla="*/ 1361764 h 1364878"/>
                <a:gd name="connsiteX21" fmla="*/ 3373821 w 4721781"/>
                <a:gd name="connsiteY21" fmla="*/ 1361764 h 1364878"/>
                <a:gd name="connsiteX22" fmla="*/ 3594538 w 4721781"/>
                <a:gd name="connsiteY22" fmla="*/ 1361764 h 1364878"/>
                <a:gd name="connsiteX23" fmla="*/ 3857297 w 4721781"/>
                <a:gd name="connsiteY23" fmla="*/ 1319723 h 1364878"/>
                <a:gd name="connsiteX24" fmla="*/ 4004441 w 4721781"/>
                <a:gd name="connsiteY24" fmla="*/ 1288192 h 1364878"/>
                <a:gd name="connsiteX25" fmla="*/ 4141076 w 4721781"/>
                <a:gd name="connsiteY25" fmla="*/ 1256661 h 1364878"/>
                <a:gd name="connsiteX26" fmla="*/ 4214648 w 4721781"/>
                <a:gd name="connsiteY26" fmla="*/ 1204109 h 1364878"/>
                <a:gd name="connsiteX27" fmla="*/ 4330262 w 4721781"/>
                <a:gd name="connsiteY27" fmla="*/ 1130537 h 1364878"/>
                <a:gd name="connsiteX28" fmla="*/ 4466897 w 4721781"/>
                <a:gd name="connsiteY28" fmla="*/ 899309 h 1364878"/>
                <a:gd name="connsiteX29" fmla="*/ 4466897 w 4721781"/>
                <a:gd name="connsiteY29" fmla="*/ 783695 h 1364878"/>
                <a:gd name="connsiteX30" fmla="*/ 4572000 w 4721781"/>
                <a:gd name="connsiteY30" fmla="*/ 562978 h 1364878"/>
                <a:gd name="connsiteX31" fmla="*/ 4708634 w 4721781"/>
                <a:gd name="connsiteY31" fmla="*/ 300220 h 1364878"/>
                <a:gd name="connsiteX32" fmla="*/ 4708634 w 4721781"/>
                <a:gd name="connsiteY32" fmla="*/ 289709 h 1364878"/>
                <a:gd name="connsiteX0" fmla="*/ 0 w 4721781"/>
                <a:gd name="connsiteY0" fmla="*/ 1319723 h 1364878"/>
                <a:gd name="connsiteX1" fmla="*/ 94593 w 4721781"/>
                <a:gd name="connsiteY1" fmla="*/ 1067475 h 1364878"/>
                <a:gd name="connsiteX2" fmla="*/ 178676 w 4721781"/>
                <a:gd name="connsiteY2" fmla="*/ 815226 h 1364878"/>
                <a:gd name="connsiteX3" fmla="*/ 294290 w 4721781"/>
                <a:gd name="connsiteY3" fmla="*/ 541957 h 1364878"/>
                <a:gd name="connsiteX4" fmla="*/ 451945 w 4721781"/>
                <a:gd name="connsiteY4" fmla="*/ 279199 h 1364878"/>
                <a:gd name="connsiteX5" fmla="*/ 588579 w 4721781"/>
                <a:gd name="connsiteY5" fmla="*/ 174095 h 1364878"/>
                <a:gd name="connsiteX6" fmla="*/ 767255 w 4721781"/>
                <a:gd name="connsiteY6" fmla="*/ 79502 h 1364878"/>
                <a:gd name="connsiteX7" fmla="*/ 893379 w 4721781"/>
                <a:gd name="connsiteY7" fmla="*/ 47971 h 1364878"/>
                <a:gd name="connsiteX8" fmla="*/ 1030014 w 4721781"/>
                <a:gd name="connsiteY8" fmla="*/ 5930 h 1364878"/>
                <a:gd name="connsiteX9" fmla="*/ 1124607 w 4721781"/>
                <a:gd name="connsiteY9" fmla="*/ 5930 h 1364878"/>
                <a:gd name="connsiteX10" fmla="*/ 1261241 w 4721781"/>
                <a:gd name="connsiteY10" fmla="*/ 58482 h 1364878"/>
                <a:gd name="connsiteX11" fmla="*/ 1376855 w 4721781"/>
                <a:gd name="connsiteY11" fmla="*/ 153075 h 1364878"/>
                <a:gd name="connsiteX12" fmla="*/ 1513490 w 4721781"/>
                <a:gd name="connsiteY12" fmla="*/ 289709 h 1364878"/>
                <a:gd name="connsiteX13" fmla="*/ 1629103 w 4721781"/>
                <a:gd name="connsiteY13" fmla="*/ 384302 h 1364878"/>
                <a:gd name="connsiteX14" fmla="*/ 1744717 w 4721781"/>
                <a:gd name="connsiteY14" fmla="*/ 510426 h 1364878"/>
                <a:gd name="connsiteX15" fmla="*/ 2007476 w 4721781"/>
                <a:gd name="connsiteY15" fmla="*/ 846757 h 1364878"/>
                <a:gd name="connsiteX16" fmla="*/ 2165131 w 4721781"/>
                <a:gd name="connsiteY16" fmla="*/ 1088495 h 1364878"/>
                <a:gd name="connsiteX17" fmla="*/ 2427890 w 4721781"/>
                <a:gd name="connsiteY17" fmla="*/ 1267171 h 1364878"/>
                <a:gd name="connsiteX18" fmla="*/ 2648607 w 4721781"/>
                <a:gd name="connsiteY18" fmla="*/ 1330233 h 1364878"/>
                <a:gd name="connsiteX19" fmla="*/ 2942897 w 4721781"/>
                <a:gd name="connsiteY19" fmla="*/ 1351254 h 1364878"/>
                <a:gd name="connsiteX20" fmla="*/ 3205655 w 4721781"/>
                <a:gd name="connsiteY20" fmla="*/ 1361764 h 1364878"/>
                <a:gd name="connsiteX21" fmla="*/ 3373821 w 4721781"/>
                <a:gd name="connsiteY21" fmla="*/ 1361764 h 1364878"/>
                <a:gd name="connsiteX22" fmla="*/ 3594538 w 4721781"/>
                <a:gd name="connsiteY22" fmla="*/ 1361764 h 1364878"/>
                <a:gd name="connsiteX23" fmla="*/ 3857297 w 4721781"/>
                <a:gd name="connsiteY23" fmla="*/ 1319723 h 1364878"/>
                <a:gd name="connsiteX24" fmla="*/ 4004441 w 4721781"/>
                <a:gd name="connsiteY24" fmla="*/ 1288192 h 1364878"/>
                <a:gd name="connsiteX25" fmla="*/ 4141076 w 4721781"/>
                <a:gd name="connsiteY25" fmla="*/ 1256661 h 1364878"/>
                <a:gd name="connsiteX26" fmla="*/ 4214648 w 4721781"/>
                <a:gd name="connsiteY26" fmla="*/ 1204109 h 1364878"/>
                <a:gd name="connsiteX27" fmla="*/ 4330262 w 4721781"/>
                <a:gd name="connsiteY27" fmla="*/ 1130537 h 1364878"/>
                <a:gd name="connsiteX28" fmla="*/ 4424855 w 4721781"/>
                <a:gd name="connsiteY28" fmla="*/ 951860 h 1364878"/>
                <a:gd name="connsiteX29" fmla="*/ 4466897 w 4721781"/>
                <a:gd name="connsiteY29" fmla="*/ 783695 h 1364878"/>
                <a:gd name="connsiteX30" fmla="*/ 4572000 w 4721781"/>
                <a:gd name="connsiteY30" fmla="*/ 562978 h 1364878"/>
                <a:gd name="connsiteX31" fmla="*/ 4708634 w 4721781"/>
                <a:gd name="connsiteY31" fmla="*/ 300220 h 1364878"/>
                <a:gd name="connsiteX32" fmla="*/ 4708634 w 4721781"/>
                <a:gd name="connsiteY32" fmla="*/ 289709 h 1364878"/>
                <a:gd name="connsiteX0" fmla="*/ 0 w 4721781"/>
                <a:gd name="connsiteY0" fmla="*/ 1319723 h 1364878"/>
                <a:gd name="connsiteX1" fmla="*/ 94593 w 4721781"/>
                <a:gd name="connsiteY1" fmla="*/ 1067475 h 1364878"/>
                <a:gd name="connsiteX2" fmla="*/ 178676 w 4721781"/>
                <a:gd name="connsiteY2" fmla="*/ 815226 h 1364878"/>
                <a:gd name="connsiteX3" fmla="*/ 294290 w 4721781"/>
                <a:gd name="connsiteY3" fmla="*/ 541957 h 1364878"/>
                <a:gd name="connsiteX4" fmla="*/ 451945 w 4721781"/>
                <a:gd name="connsiteY4" fmla="*/ 279199 h 1364878"/>
                <a:gd name="connsiteX5" fmla="*/ 588579 w 4721781"/>
                <a:gd name="connsiteY5" fmla="*/ 174095 h 1364878"/>
                <a:gd name="connsiteX6" fmla="*/ 767255 w 4721781"/>
                <a:gd name="connsiteY6" fmla="*/ 79502 h 1364878"/>
                <a:gd name="connsiteX7" fmla="*/ 893379 w 4721781"/>
                <a:gd name="connsiteY7" fmla="*/ 47971 h 1364878"/>
                <a:gd name="connsiteX8" fmla="*/ 1030014 w 4721781"/>
                <a:gd name="connsiteY8" fmla="*/ 5930 h 1364878"/>
                <a:gd name="connsiteX9" fmla="*/ 1124607 w 4721781"/>
                <a:gd name="connsiteY9" fmla="*/ 5930 h 1364878"/>
                <a:gd name="connsiteX10" fmla="*/ 1261241 w 4721781"/>
                <a:gd name="connsiteY10" fmla="*/ 58482 h 1364878"/>
                <a:gd name="connsiteX11" fmla="*/ 1376855 w 4721781"/>
                <a:gd name="connsiteY11" fmla="*/ 153075 h 1364878"/>
                <a:gd name="connsiteX12" fmla="*/ 1513490 w 4721781"/>
                <a:gd name="connsiteY12" fmla="*/ 289709 h 1364878"/>
                <a:gd name="connsiteX13" fmla="*/ 1629103 w 4721781"/>
                <a:gd name="connsiteY13" fmla="*/ 384302 h 1364878"/>
                <a:gd name="connsiteX14" fmla="*/ 1744717 w 4721781"/>
                <a:gd name="connsiteY14" fmla="*/ 510426 h 1364878"/>
                <a:gd name="connsiteX15" fmla="*/ 2007476 w 4721781"/>
                <a:gd name="connsiteY15" fmla="*/ 846757 h 1364878"/>
                <a:gd name="connsiteX16" fmla="*/ 2165131 w 4721781"/>
                <a:gd name="connsiteY16" fmla="*/ 1088495 h 1364878"/>
                <a:gd name="connsiteX17" fmla="*/ 2427890 w 4721781"/>
                <a:gd name="connsiteY17" fmla="*/ 1267171 h 1364878"/>
                <a:gd name="connsiteX18" fmla="*/ 2648607 w 4721781"/>
                <a:gd name="connsiteY18" fmla="*/ 1330233 h 1364878"/>
                <a:gd name="connsiteX19" fmla="*/ 2942897 w 4721781"/>
                <a:gd name="connsiteY19" fmla="*/ 1351254 h 1364878"/>
                <a:gd name="connsiteX20" fmla="*/ 3205655 w 4721781"/>
                <a:gd name="connsiteY20" fmla="*/ 1361764 h 1364878"/>
                <a:gd name="connsiteX21" fmla="*/ 3373821 w 4721781"/>
                <a:gd name="connsiteY21" fmla="*/ 1361764 h 1364878"/>
                <a:gd name="connsiteX22" fmla="*/ 3594538 w 4721781"/>
                <a:gd name="connsiteY22" fmla="*/ 1361764 h 1364878"/>
                <a:gd name="connsiteX23" fmla="*/ 3857297 w 4721781"/>
                <a:gd name="connsiteY23" fmla="*/ 1319723 h 1364878"/>
                <a:gd name="connsiteX24" fmla="*/ 4004441 w 4721781"/>
                <a:gd name="connsiteY24" fmla="*/ 1288192 h 1364878"/>
                <a:gd name="connsiteX25" fmla="*/ 4141076 w 4721781"/>
                <a:gd name="connsiteY25" fmla="*/ 1256661 h 1364878"/>
                <a:gd name="connsiteX26" fmla="*/ 4214648 w 4721781"/>
                <a:gd name="connsiteY26" fmla="*/ 1204109 h 1364878"/>
                <a:gd name="connsiteX27" fmla="*/ 4330262 w 4721781"/>
                <a:gd name="connsiteY27" fmla="*/ 1130537 h 1364878"/>
                <a:gd name="connsiteX28" fmla="*/ 4424855 w 4721781"/>
                <a:gd name="connsiteY28" fmla="*/ 951860 h 1364878"/>
                <a:gd name="connsiteX29" fmla="*/ 4529959 w 4721781"/>
                <a:gd name="connsiteY29" fmla="*/ 773184 h 1364878"/>
                <a:gd name="connsiteX30" fmla="*/ 4572000 w 4721781"/>
                <a:gd name="connsiteY30" fmla="*/ 562978 h 1364878"/>
                <a:gd name="connsiteX31" fmla="*/ 4708634 w 4721781"/>
                <a:gd name="connsiteY31" fmla="*/ 300220 h 1364878"/>
                <a:gd name="connsiteX32" fmla="*/ 4708634 w 4721781"/>
                <a:gd name="connsiteY32" fmla="*/ 289709 h 1364878"/>
                <a:gd name="connsiteX0" fmla="*/ 0 w 4718184"/>
                <a:gd name="connsiteY0" fmla="*/ 1319723 h 1364878"/>
                <a:gd name="connsiteX1" fmla="*/ 94593 w 4718184"/>
                <a:gd name="connsiteY1" fmla="*/ 1067475 h 1364878"/>
                <a:gd name="connsiteX2" fmla="*/ 178676 w 4718184"/>
                <a:gd name="connsiteY2" fmla="*/ 815226 h 1364878"/>
                <a:gd name="connsiteX3" fmla="*/ 294290 w 4718184"/>
                <a:gd name="connsiteY3" fmla="*/ 541957 h 1364878"/>
                <a:gd name="connsiteX4" fmla="*/ 451945 w 4718184"/>
                <a:gd name="connsiteY4" fmla="*/ 279199 h 1364878"/>
                <a:gd name="connsiteX5" fmla="*/ 588579 w 4718184"/>
                <a:gd name="connsiteY5" fmla="*/ 174095 h 1364878"/>
                <a:gd name="connsiteX6" fmla="*/ 767255 w 4718184"/>
                <a:gd name="connsiteY6" fmla="*/ 79502 h 1364878"/>
                <a:gd name="connsiteX7" fmla="*/ 893379 w 4718184"/>
                <a:gd name="connsiteY7" fmla="*/ 47971 h 1364878"/>
                <a:gd name="connsiteX8" fmla="*/ 1030014 w 4718184"/>
                <a:gd name="connsiteY8" fmla="*/ 5930 h 1364878"/>
                <a:gd name="connsiteX9" fmla="*/ 1124607 w 4718184"/>
                <a:gd name="connsiteY9" fmla="*/ 5930 h 1364878"/>
                <a:gd name="connsiteX10" fmla="*/ 1261241 w 4718184"/>
                <a:gd name="connsiteY10" fmla="*/ 58482 h 1364878"/>
                <a:gd name="connsiteX11" fmla="*/ 1376855 w 4718184"/>
                <a:gd name="connsiteY11" fmla="*/ 153075 h 1364878"/>
                <a:gd name="connsiteX12" fmla="*/ 1513490 w 4718184"/>
                <a:gd name="connsiteY12" fmla="*/ 289709 h 1364878"/>
                <a:gd name="connsiteX13" fmla="*/ 1629103 w 4718184"/>
                <a:gd name="connsiteY13" fmla="*/ 384302 h 1364878"/>
                <a:gd name="connsiteX14" fmla="*/ 1744717 w 4718184"/>
                <a:gd name="connsiteY14" fmla="*/ 510426 h 1364878"/>
                <a:gd name="connsiteX15" fmla="*/ 2007476 w 4718184"/>
                <a:gd name="connsiteY15" fmla="*/ 846757 h 1364878"/>
                <a:gd name="connsiteX16" fmla="*/ 2165131 w 4718184"/>
                <a:gd name="connsiteY16" fmla="*/ 1088495 h 1364878"/>
                <a:gd name="connsiteX17" fmla="*/ 2427890 w 4718184"/>
                <a:gd name="connsiteY17" fmla="*/ 1267171 h 1364878"/>
                <a:gd name="connsiteX18" fmla="*/ 2648607 w 4718184"/>
                <a:gd name="connsiteY18" fmla="*/ 1330233 h 1364878"/>
                <a:gd name="connsiteX19" fmla="*/ 2942897 w 4718184"/>
                <a:gd name="connsiteY19" fmla="*/ 1351254 h 1364878"/>
                <a:gd name="connsiteX20" fmla="*/ 3205655 w 4718184"/>
                <a:gd name="connsiteY20" fmla="*/ 1361764 h 1364878"/>
                <a:gd name="connsiteX21" fmla="*/ 3373821 w 4718184"/>
                <a:gd name="connsiteY21" fmla="*/ 1361764 h 1364878"/>
                <a:gd name="connsiteX22" fmla="*/ 3594538 w 4718184"/>
                <a:gd name="connsiteY22" fmla="*/ 1361764 h 1364878"/>
                <a:gd name="connsiteX23" fmla="*/ 3857297 w 4718184"/>
                <a:gd name="connsiteY23" fmla="*/ 1319723 h 1364878"/>
                <a:gd name="connsiteX24" fmla="*/ 4004441 w 4718184"/>
                <a:gd name="connsiteY24" fmla="*/ 1288192 h 1364878"/>
                <a:gd name="connsiteX25" fmla="*/ 4141076 w 4718184"/>
                <a:gd name="connsiteY25" fmla="*/ 1256661 h 1364878"/>
                <a:gd name="connsiteX26" fmla="*/ 4214648 w 4718184"/>
                <a:gd name="connsiteY26" fmla="*/ 1204109 h 1364878"/>
                <a:gd name="connsiteX27" fmla="*/ 4330262 w 4718184"/>
                <a:gd name="connsiteY27" fmla="*/ 1130537 h 1364878"/>
                <a:gd name="connsiteX28" fmla="*/ 4424855 w 4718184"/>
                <a:gd name="connsiteY28" fmla="*/ 951860 h 1364878"/>
                <a:gd name="connsiteX29" fmla="*/ 4529959 w 4718184"/>
                <a:gd name="connsiteY29" fmla="*/ 773184 h 1364878"/>
                <a:gd name="connsiteX30" fmla="*/ 4624552 w 4718184"/>
                <a:gd name="connsiteY30" fmla="*/ 552467 h 1364878"/>
                <a:gd name="connsiteX31" fmla="*/ 4708634 w 4718184"/>
                <a:gd name="connsiteY31" fmla="*/ 300220 h 1364878"/>
                <a:gd name="connsiteX32" fmla="*/ 4708634 w 4718184"/>
                <a:gd name="connsiteY32" fmla="*/ 289709 h 136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18184" h="1364878">
                  <a:moveTo>
                    <a:pt x="0" y="1319723"/>
                  </a:moveTo>
                  <a:cubicBezTo>
                    <a:pt x="32407" y="1235640"/>
                    <a:pt x="64814" y="1151558"/>
                    <a:pt x="94593" y="1067475"/>
                  </a:cubicBezTo>
                  <a:cubicBezTo>
                    <a:pt x="124372" y="983392"/>
                    <a:pt x="145393" y="902812"/>
                    <a:pt x="178676" y="815226"/>
                  </a:cubicBezTo>
                  <a:cubicBezTo>
                    <a:pt x="211959" y="727640"/>
                    <a:pt x="248745" y="631295"/>
                    <a:pt x="294290" y="541957"/>
                  </a:cubicBezTo>
                  <a:cubicBezTo>
                    <a:pt x="339835" y="452619"/>
                    <a:pt x="402897" y="340509"/>
                    <a:pt x="451945" y="279199"/>
                  </a:cubicBezTo>
                  <a:cubicBezTo>
                    <a:pt x="500993" y="217889"/>
                    <a:pt x="536027" y="207378"/>
                    <a:pt x="588579" y="174095"/>
                  </a:cubicBezTo>
                  <a:cubicBezTo>
                    <a:pt x="641131" y="140812"/>
                    <a:pt x="716455" y="100523"/>
                    <a:pt x="767255" y="79502"/>
                  </a:cubicBezTo>
                  <a:cubicBezTo>
                    <a:pt x="818055" y="58481"/>
                    <a:pt x="849586" y="60233"/>
                    <a:pt x="893379" y="47971"/>
                  </a:cubicBezTo>
                  <a:cubicBezTo>
                    <a:pt x="937172" y="35709"/>
                    <a:pt x="991476" y="12937"/>
                    <a:pt x="1030014" y="5930"/>
                  </a:cubicBezTo>
                  <a:cubicBezTo>
                    <a:pt x="1068552" y="-1077"/>
                    <a:pt x="1086069" y="-2829"/>
                    <a:pt x="1124607" y="5930"/>
                  </a:cubicBezTo>
                  <a:cubicBezTo>
                    <a:pt x="1163145" y="14689"/>
                    <a:pt x="1219200" y="33958"/>
                    <a:pt x="1261241" y="58482"/>
                  </a:cubicBezTo>
                  <a:cubicBezTo>
                    <a:pt x="1303282" y="83006"/>
                    <a:pt x="1334813" y="114537"/>
                    <a:pt x="1376855" y="153075"/>
                  </a:cubicBezTo>
                  <a:cubicBezTo>
                    <a:pt x="1418897" y="191613"/>
                    <a:pt x="1471449" y="251171"/>
                    <a:pt x="1513490" y="289709"/>
                  </a:cubicBezTo>
                  <a:cubicBezTo>
                    <a:pt x="1555531" y="328247"/>
                    <a:pt x="1590565" y="347516"/>
                    <a:pt x="1629103" y="384302"/>
                  </a:cubicBezTo>
                  <a:cubicBezTo>
                    <a:pt x="1667641" y="421088"/>
                    <a:pt x="1681655" y="433350"/>
                    <a:pt x="1744717" y="510426"/>
                  </a:cubicBezTo>
                  <a:cubicBezTo>
                    <a:pt x="1807779" y="587502"/>
                    <a:pt x="1937407" y="750412"/>
                    <a:pt x="2007476" y="846757"/>
                  </a:cubicBezTo>
                  <a:cubicBezTo>
                    <a:pt x="2077545" y="943102"/>
                    <a:pt x="2095062" y="1018426"/>
                    <a:pt x="2165131" y="1088495"/>
                  </a:cubicBezTo>
                  <a:cubicBezTo>
                    <a:pt x="2235200" y="1158564"/>
                    <a:pt x="2347311" y="1226881"/>
                    <a:pt x="2427890" y="1267171"/>
                  </a:cubicBezTo>
                  <a:cubicBezTo>
                    <a:pt x="2508469" y="1307461"/>
                    <a:pt x="2562773" y="1316219"/>
                    <a:pt x="2648607" y="1330233"/>
                  </a:cubicBezTo>
                  <a:cubicBezTo>
                    <a:pt x="2734441" y="1344247"/>
                    <a:pt x="2850056" y="1345999"/>
                    <a:pt x="2942897" y="1351254"/>
                  </a:cubicBezTo>
                  <a:cubicBezTo>
                    <a:pt x="3035738" y="1356509"/>
                    <a:pt x="3133834" y="1360012"/>
                    <a:pt x="3205655" y="1361764"/>
                  </a:cubicBezTo>
                  <a:cubicBezTo>
                    <a:pt x="3277476" y="1363516"/>
                    <a:pt x="3373821" y="1361764"/>
                    <a:pt x="3373821" y="1361764"/>
                  </a:cubicBezTo>
                  <a:cubicBezTo>
                    <a:pt x="3438635" y="1361764"/>
                    <a:pt x="3513959" y="1368771"/>
                    <a:pt x="3594538" y="1361764"/>
                  </a:cubicBezTo>
                  <a:cubicBezTo>
                    <a:pt x="3675117" y="1354757"/>
                    <a:pt x="3788980" y="1331985"/>
                    <a:pt x="3857297" y="1319723"/>
                  </a:cubicBezTo>
                  <a:cubicBezTo>
                    <a:pt x="3925614" y="1307461"/>
                    <a:pt x="4004441" y="1288192"/>
                    <a:pt x="4004441" y="1288192"/>
                  </a:cubicBezTo>
                  <a:cubicBezTo>
                    <a:pt x="4051737" y="1277682"/>
                    <a:pt x="4106042" y="1270675"/>
                    <a:pt x="4141076" y="1256661"/>
                  </a:cubicBezTo>
                  <a:cubicBezTo>
                    <a:pt x="4176110" y="1242647"/>
                    <a:pt x="4183117" y="1225130"/>
                    <a:pt x="4214648" y="1204109"/>
                  </a:cubicBezTo>
                  <a:cubicBezTo>
                    <a:pt x="4246179" y="1183088"/>
                    <a:pt x="4295228" y="1172578"/>
                    <a:pt x="4330262" y="1130537"/>
                  </a:cubicBezTo>
                  <a:cubicBezTo>
                    <a:pt x="4365296" y="1088496"/>
                    <a:pt x="4391572" y="1011419"/>
                    <a:pt x="4424855" y="951860"/>
                  </a:cubicBezTo>
                  <a:cubicBezTo>
                    <a:pt x="4458138" y="892301"/>
                    <a:pt x="4496676" y="839750"/>
                    <a:pt x="4529959" y="773184"/>
                  </a:cubicBezTo>
                  <a:cubicBezTo>
                    <a:pt x="4563242" y="706619"/>
                    <a:pt x="4594773" y="631294"/>
                    <a:pt x="4624552" y="552467"/>
                  </a:cubicBezTo>
                  <a:cubicBezTo>
                    <a:pt x="4654331" y="473640"/>
                    <a:pt x="4694620" y="344013"/>
                    <a:pt x="4708634" y="300220"/>
                  </a:cubicBezTo>
                  <a:cubicBezTo>
                    <a:pt x="4722648" y="256427"/>
                    <a:pt x="4720020" y="272192"/>
                    <a:pt x="4708634" y="289709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B3414C-A39E-4D6B-ADF2-455EC9B7D8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0329" y="4826440"/>
              <a:ext cx="5226243" cy="344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8CA7299-F901-434E-BE28-82AAB77CCA73}"/>
              </a:ext>
            </a:extLst>
          </p:cNvPr>
          <p:cNvSpPr/>
          <p:nvPr/>
        </p:nvSpPr>
        <p:spPr>
          <a:xfrm>
            <a:off x="4139623" y="5583951"/>
            <a:ext cx="630620" cy="149846"/>
          </a:xfrm>
          <a:custGeom>
            <a:avLst/>
            <a:gdLst>
              <a:gd name="connsiteX0" fmla="*/ 0 w 630620"/>
              <a:gd name="connsiteY0" fmla="*/ 98713 h 151265"/>
              <a:gd name="connsiteX1" fmla="*/ 168165 w 630620"/>
              <a:gd name="connsiteY1" fmla="*/ 25141 h 151265"/>
              <a:gd name="connsiteX2" fmla="*/ 388882 w 630620"/>
              <a:gd name="connsiteY2" fmla="*/ 4120 h 151265"/>
              <a:gd name="connsiteX3" fmla="*/ 525517 w 630620"/>
              <a:gd name="connsiteY3" fmla="*/ 98713 h 151265"/>
              <a:gd name="connsiteX4" fmla="*/ 630620 w 630620"/>
              <a:gd name="connsiteY4" fmla="*/ 151265 h 151265"/>
              <a:gd name="connsiteX0" fmla="*/ 0 w 630620"/>
              <a:gd name="connsiteY0" fmla="*/ 97294 h 149846"/>
              <a:gd name="connsiteX1" fmla="*/ 168165 w 630620"/>
              <a:gd name="connsiteY1" fmla="*/ 23722 h 149846"/>
              <a:gd name="connsiteX2" fmla="*/ 388882 w 630620"/>
              <a:gd name="connsiteY2" fmla="*/ 2701 h 149846"/>
              <a:gd name="connsiteX3" fmla="*/ 536027 w 630620"/>
              <a:gd name="connsiteY3" fmla="*/ 76274 h 149846"/>
              <a:gd name="connsiteX4" fmla="*/ 630620 w 630620"/>
              <a:gd name="connsiteY4" fmla="*/ 149846 h 14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620" h="149846">
                <a:moveTo>
                  <a:pt x="0" y="97294"/>
                </a:moveTo>
                <a:cubicBezTo>
                  <a:pt x="51675" y="68390"/>
                  <a:pt x="103351" y="39487"/>
                  <a:pt x="168165" y="23722"/>
                </a:cubicBezTo>
                <a:cubicBezTo>
                  <a:pt x="232979" y="7956"/>
                  <a:pt x="327572" y="-6058"/>
                  <a:pt x="388882" y="2701"/>
                </a:cubicBezTo>
                <a:cubicBezTo>
                  <a:pt x="450192" y="11460"/>
                  <a:pt x="495737" y="51750"/>
                  <a:pt x="536027" y="76274"/>
                </a:cubicBezTo>
                <a:cubicBezTo>
                  <a:pt x="576317" y="100798"/>
                  <a:pt x="598213" y="135832"/>
                  <a:pt x="630620" y="14984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3AE975-19EC-465F-BC7B-57BB8F096533}"/>
              </a:ext>
            </a:extLst>
          </p:cNvPr>
          <p:cNvSpPr/>
          <p:nvPr/>
        </p:nvSpPr>
        <p:spPr>
          <a:xfrm>
            <a:off x="6346041" y="5582531"/>
            <a:ext cx="641131" cy="12299"/>
          </a:xfrm>
          <a:custGeom>
            <a:avLst/>
            <a:gdLst>
              <a:gd name="connsiteX0" fmla="*/ 0 w 641131"/>
              <a:gd name="connsiteY0" fmla="*/ 11521 h 12299"/>
              <a:gd name="connsiteX1" fmla="*/ 231227 w 641131"/>
              <a:gd name="connsiteY1" fmla="*/ 11521 h 12299"/>
              <a:gd name="connsiteX2" fmla="*/ 336331 w 641131"/>
              <a:gd name="connsiteY2" fmla="*/ 11521 h 12299"/>
              <a:gd name="connsiteX3" fmla="*/ 430924 w 641131"/>
              <a:gd name="connsiteY3" fmla="*/ 11521 h 12299"/>
              <a:gd name="connsiteX4" fmla="*/ 557048 w 641131"/>
              <a:gd name="connsiteY4" fmla="*/ 1011 h 12299"/>
              <a:gd name="connsiteX5" fmla="*/ 641131 w 641131"/>
              <a:gd name="connsiteY5" fmla="*/ 1011 h 1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131" h="12299">
                <a:moveTo>
                  <a:pt x="0" y="11521"/>
                </a:moveTo>
                <a:lnTo>
                  <a:pt x="231227" y="11521"/>
                </a:lnTo>
                <a:lnTo>
                  <a:pt x="336331" y="11521"/>
                </a:lnTo>
                <a:cubicBezTo>
                  <a:pt x="369614" y="11521"/>
                  <a:pt x="394138" y="13273"/>
                  <a:pt x="430924" y="11521"/>
                </a:cubicBezTo>
                <a:cubicBezTo>
                  <a:pt x="467710" y="9769"/>
                  <a:pt x="522014" y="2763"/>
                  <a:pt x="557048" y="1011"/>
                </a:cubicBezTo>
                <a:cubicBezTo>
                  <a:pt x="592082" y="-741"/>
                  <a:pt x="616606" y="135"/>
                  <a:pt x="641131" y="1011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7E24F4F-3C23-4BC3-A4B5-52147ECC0A1A}"/>
              </a:ext>
            </a:extLst>
          </p:cNvPr>
          <p:cNvSpPr/>
          <p:nvPr/>
        </p:nvSpPr>
        <p:spPr>
          <a:xfrm>
            <a:off x="7354824" y="5094951"/>
            <a:ext cx="651642" cy="713295"/>
          </a:xfrm>
          <a:custGeom>
            <a:avLst/>
            <a:gdLst>
              <a:gd name="connsiteX0" fmla="*/ 0 w 651642"/>
              <a:gd name="connsiteY0" fmla="*/ 704193 h 713295"/>
              <a:gd name="connsiteX1" fmla="*/ 52552 w 651642"/>
              <a:gd name="connsiteY1" fmla="*/ 704193 h 713295"/>
              <a:gd name="connsiteX2" fmla="*/ 262759 w 651642"/>
              <a:gd name="connsiteY2" fmla="*/ 609600 h 713295"/>
              <a:gd name="connsiteX3" fmla="*/ 399393 w 651642"/>
              <a:gd name="connsiteY3" fmla="*/ 409903 h 713295"/>
              <a:gd name="connsiteX4" fmla="*/ 483476 w 651642"/>
              <a:gd name="connsiteY4" fmla="*/ 252248 h 713295"/>
              <a:gd name="connsiteX5" fmla="*/ 588579 w 651642"/>
              <a:gd name="connsiteY5" fmla="*/ 94593 h 713295"/>
              <a:gd name="connsiteX6" fmla="*/ 651642 w 651642"/>
              <a:gd name="connsiteY6" fmla="*/ 0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642" h="713295">
                <a:moveTo>
                  <a:pt x="0" y="704193"/>
                </a:moveTo>
                <a:cubicBezTo>
                  <a:pt x="4379" y="712076"/>
                  <a:pt x="8759" y="719959"/>
                  <a:pt x="52552" y="704193"/>
                </a:cubicBezTo>
                <a:cubicBezTo>
                  <a:pt x="96345" y="688427"/>
                  <a:pt x="204952" y="658648"/>
                  <a:pt x="262759" y="609600"/>
                </a:cubicBezTo>
                <a:cubicBezTo>
                  <a:pt x="320566" y="560552"/>
                  <a:pt x="362607" y="469462"/>
                  <a:pt x="399393" y="409903"/>
                </a:cubicBezTo>
                <a:cubicBezTo>
                  <a:pt x="436179" y="350344"/>
                  <a:pt x="451945" y="304800"/>
                  <a:pt x="483476" y="252248"/>
                </a:cubicBezTo>
                <a:cubicBezTo>
                  <a:pt x="515007" y="199696"/>
                  <a:pt x="588579" y="94593"/>
                  <a:pt x="588579" y="94593"/>
                </a:cubicBezTo>
                <a:lnTo>
                  <a:pt x="651642" y="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63F549F6-0C44-44A5-B903-83A9BFAD8B23}"/>
              </a:ext>
            </a:extLst>
          </p:cNvPr>
          <p:cNvSpPr txBox="1">
            <a:spLocks/>
          </p:cNvSpPr>
          <p:nvPr/>
        </p:nvSpPr>
        <p:spPr>
          <a:xfrm>
            <a:off x="4120941" y="5857197"/>
            <a:ext cx="848930" cy="89430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000" dirty="0"/>
              <a:t>b=10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c=1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d=1.5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34F3B8E-852B-460F-A427-164559CD8633}"/>
              </a:ext>
            </a:extLst>
          </p:cNvPr>
          <p:cNvSpPr txBox="1">
            <a:spLocks/>
          </p:cNvSpPr>
          <p:nvPr/>
        </p:nvSpPr>
        <p:spPr>
          <a:xfrm>
            <a:off x="6346040" y="5857197"/>
            <a:ext cx="1150681" cy="89430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000" dirty="0"/>
              <a:t>b=1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c=0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d=-0.001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6438D2EB-33E6-4274-9F62-E23B5E6539E1}"/>
              </a:ext>
            </a:extLst>
          </p:cNvPr>
          <p:cNvSpPr txBox="1">
            <a:spLocks/>
          </p:cNvSpPr>
          <p:nvPr/>
        </p:nvSpPr>
        <p:spPr>
          <a:xfrm>
            <a:off x="7496722" y="5865676"/>
            <a:ext cx="1034173" cy="89430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000" dirty="0"/>
              <a:t>b=9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c=5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d=1.5</a:t>
            </a:r>
            <a:endParaRPr lang="en-GB" dirty="0"/>
          </a:p>
          <a:p>
            <a:endParaRPr lang="en-GB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087889E9-7E9B-4BD4-A529-FBA9A1AEAE65}"/>
              </a:ext>
            </a:extLst>
          </p:cNvPr>
          <p:cNvSpPr txBox="1">
            <a:spLocks/>
          </p:cNvSpPr>
          <p:nvPr/>
        </p:nvSpPr>
        <p:spPr>
          <a:xfrm>
            <a:off x="6863127" y="4922630"/>
            <a:ext cx="302324" cy="40116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74D9188C-EBAE-4CB8-8BB3-D9C3D8735757}"/>
              </a:ext>
            </a:extLst>
          </p:cNvPr>
          <p:cNvSpPr txBox="1">
            <a:spLocks/>
          </p:cNvSpPr>
          <p:nvPr/>
        </p:nvSpPr>
        <p:spPr>
          <a:xfrm>
            <a:off x="7957409" y="4904877"/>
            <a:ext cx="302324" cy="40116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</a:t>
            </a:r>
          </a:p>
          <a:p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134ADD20-2478-4E47-82F5-8700A9EB9A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8994" y="3385094"/>
                <a:ext cx="900816" cy="40116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b="0" i="0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134ADD20-2478-4E47-82F5-8700A9EB9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94" y="3385094"/>
                <a:ext cx="900816" cy="401168"/>
              </a:xfrm>
              <a:prstGeom prst="rect">
                <a:avLst/>
              </a:prstGeom>
              <a:blipFill>
                <a:blip r:embed="rId3"/>
                <a:stretch>
                  <a:fillRect b="-348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3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5" grpId="0" animBg="1"/>
      <p:bldP spid="28" grpId="0" animBg="1"/>
      <p:bldP spid="29" grpId="0" animBg="1"/>
      <p:bldP spid="11" grpId="0" animBg="1"/>
      <p:bldP spid="16" grpId="0" animBg="1"/>
      <p:bldP spid="17" grpId="0" animBg="1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A310-44EA-47AE-9659-59C18E88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Quadratic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BB7D07-00A9-43DE-87B9-BB9C693DEF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0148" y="1338670"/>
                <a:ext cx="10972801" cy="5101050"/>
              </a:xfrm>
            </p:spPr>
            <p:txBody>
              <a:bodyPr/>
              <a:lstStyle/>
              <a:p>
                <a:r>
                  <a:rPr lang="en-GB" dirty="0"/>
                  <a:t>Our hazard is: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In terms of the quadratic coefficients, we have, for positive constants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GB" dirty="0"/>
                  <a:t>,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We can write this as 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BB7D07-00A9-43DE-87B9-BB9C693DEF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148" y="1338670"/>
                <a:ext cx="10972801" cy="5101050"/>
              </a:xfrm>
              <a:blipFill>
                <a:blip r:embed="rId2"/>
                <a:stretch>
                  <a:fillRect l="-833" t="-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663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A310-44EA-47AE-9659-59C18E88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Quadratic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BB7D07-00A9-43DE-87B9-BB9C693DEF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0148" y="1338670"/>
                <a:ext cx="10972801" cy="5101050"/>
              </a:xfrm>
            </p:spPr>
            <p:txBody>
              <a:bodyPr/>
              <a:lstStyle/>
              <a:p>
                <a:endParaRPr lang="en-GB" dirty="0"/>
              </a:p>
              <a:p>
                <a:r>
                  <a:rPr lang="en-GB" dirty="0"/>
                  <a:t>Use the approximation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GB" baseline="-25000" dirty="0"/>
              </a:p>
              <a:p>
                <a:r>
                  <a:rPr lang="en-GB" dirty="0"/>
                  <a:t>Then</a:t>
                </a:r>
              </a:p>
              <a:p>
                <a:endParaRPr lang="en-GB" baseline="-25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BB7D07-00A9-43DE-87B9-BB9C693DEF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148" y="1338670"/>
                <a:ext cx="10972801" cy="5101050"/>
              </a:xfrm>
              <a:blipFill>
                <a:blip r:embed="rId2"/>
                <a:stretch>
                  <a:fillRect l="-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277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2A89-9924-4691-9D73-8AC97F80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9132"/>
            <a:ext cx="9483327" cy="750882"/>
          </a:xfrm>
        </p:spPr>
        <p:txBody>
          <a:bodyPr>
            <a:normAutofit/>
          </a:bodyPr>
          <a:lstStyle/>
          <a:p>
            <a:r>
              <a:rPr lang="en-GB" sz="3600" dirty="0"/>
              <a:t>Hazard of COVID-19 mortality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2EFA17-2178-45A9-8A67-3E06B8C276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𝑑𝑠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Separation of individual patient effects and infection effects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r>
                  <a:rPr lang="en-GB" dirty="0"/>
                  <a:t>Cox model: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Hazard above can be written as a proportional hazards model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But estimates of baseline hazard at time t only transportable if infection pattern the same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r>
                  <a:rPr lang="en-GB" dirty="0"/>
                  <a:t>Direct models: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Piecewise exponential?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2EFA17-2178-45A9-8A67-3E06B8C276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 b="-29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855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628" y="5242400"/>
            <a:ext cx="2743200" cy="140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88" y="2520998"/>
            <a:ext cx="10210800" cy="166116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84468" y="2767281"/>
            <a:ext cx="8952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40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OpenSAFELY</a:t>
            </a:r>
            <a:endParaRPr lang="en-GB" sz="4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EFE4-D6DE-4B50-A0DA-A4D2C978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51" y="242556"/>
            <a:ext cx="9480857" cy="623236"/>
          </a:xfrm>
        </p:spPr>
        <p:txBody>
          <a:bodyPr>
            <a:noAutofit/>
          </a:bodyPr>
          <a:lstStyle/>
          <a:p>
            <a:r>
              <a:rPr lang="en-GB" sz="4800" dirty="0"/>
              <a:t>Aim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528F0C1-9516-4BA1-89CC-115D3DB04E6A}"/>
              </a:ext>
            </a:extLst>
          </p:cNvPr>
          <p:cNvSpPr txBox="1">
            <a:spLocks/>
          </p:cNvSpPr>
          <p:nvPr/>
        </p:nvSpPr>
        <p:spPr>
          <a:xfrm>
            <a:off x="590511" y="1552283"/>
            <a:ext cx="7354081" cy="295576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060B88-44B1-4F32-A393-E5ABCFE98F02}"/>
              </a:ext>
            </a:extLst>
          </p:cNvPr>
          <p:cNvSpPr/>
          <p:nvPr/>
        </p:nvSpPr>
        <p:spPr>
          <a:xfrm>
            <a:off x="691154" y="2061767"/>
            <a:ext cx="108096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Substantive</a:t>
            </a:r>
          </a:p>
          <a:p>
            <a:r>
              <a:rPr lang="en-GB" sz="2400" dirty="0"/>
              <a:t>To predict risk of COVID-19 mortality in the general population incorporating demographic and comorbidity information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chemeClr val="accent1"/>
                </a:solidFill>
              </a:rPr>
              <a:t>Methodological</a:t>
            </a:r>
          </a:p>
          <a:p>
            <a:r>
              <a:rPr lang="en-GB" sz="2400" dirty="0"/>
              <a:t>To explore the extent to which adding time-varying measures of infection burden improves the quality of risk prediction models for COVID-19 mortality.</a:t>
            </a:r>
          </a:p>
          <a:p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55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EFE4-D6DE-4B50-A0DA-A4D2C978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51" y="242556"/>
            <a:ext cx="9480857" cy="623236"/>
          </a:xfrm>
        </p:spPr>
        <p:txBody>
          <a:bodyPr>
            <a:noAutofit/>
          </a:bodyPr>
          <a:lstStyle/>
          <a:p>
            <a:r>
              <a:rPr lang="en-GB" sz="4800" dirty="0" err="1"/>
              <a:t>OpenSAFELY</a:t>
            </a:r>
            <a:endParaRPr lang="en-GB" sz="48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528F0C1-9516-4BA1-89CC-115D3DB04E6A}"/>
              </a:ext>
            </a:extLst>
          </p:cNvPr>
          <p:cNvSpPr txBox="1">
            <a:spLocks/>
          </p:cNvSpPr>
          <p:nvPr/>
        </p:nvSpPr>
        <p:spPr>
          <a:xfrm>
            <a:off x="590511" y="1552283"/>
            <a:ext cx="7354081" cy="295576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060B88-44B1-4F32-A393-E5ABCFE98F02}"/>
              </a:ext>
            </a:extLst>
          </p:cNvPr>
          <p:cNvSpPr/>
          <p:nvPr/>
        </p:nvSpPr>
        <p:spPr>
          <a:xfrm>
            <a:off x="590511" y="1699817"/>
            <a:ext cx="10809691" cy="4464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Working on behalf of NHS England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Oxford </a:t>
            </a:r>
            <a:r>
              <a:rPr lang="en-US" sz="2400" dirty="0" err="1"/>
              <a:t>DataLab</a:t>
            </a:r>
            <a:r>
              <a:rPr lang="en-US" sz="2400" dirty="0"/>
              <a:t> &amp; LSHTM EHR Group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Epidemiologists, developers, data scientists, clinicians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New secure analytics platform of data for 40% of England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Data never leave software company: TPP - providing services to GPs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Internal software that uses tiered increasingly non-disclosive tables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Researchers do not need direct access to the disclosive underlying data</a:t>
            </a:r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67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>
            <a:extLst>
              <a:ext uri="{FF2B5EF4-FFF2-40B4-BE49-F238E27FC236}">
                <a16:creationId xmlns:a16="http://schemas.microsoft.com/office/drawing/2014/main" id="{0CBC6DFE-2E9F-5247-974F-9DA03AE2FE12}"/>
              </a:ext>
            </a:extLst>
          </p:cNvPr>
          <p:cNvSpPr/>
          <p:nvPr/>
        </p:nvSpPr>
        <p:spPr>
          <a:xfrm>
            <a:off x="1698661" y="2012616"/>
            <a:ext cx="8404260" cy="3526495"/>
          </a:xfrm>
          <a:prstGeom prst="ellipse">
            <a:avLst/>
          </a:prstGeom>
          <a:solidFill>
            <a:schemeClr val="bg2">
              <a:lumMod val="40000"/>
              <a:lumOff val="60000"/>
              <a:alpha val="57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6553F43-8336-0545-B525-8E822960D7B4}"/>
              </a:ext>
            </a:extLst>
          </p:cNvPr>
          <p:cNvSpPr/>
          <p:nvPr/>
        </p:nvSpPr>
        <p:spPr>
          <a:xfrm>
            <a:off x="4787204" y="2187540"/>
            <a:ext cx="20260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b="1" dirty="0" err="1"/>
              <a:t>OpenSAFELY</a:t>
            </a:r>
            <a:endParaRPr lang="en-US" sz="27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46BFBF-9732-C442-9A51-D5B537248840}"/>
              </a:ext>
            </a:extLst>
          </p:cNvPr>
          <p:cNvGrpSpPr/>
          <p:nvPr/>
        </p:nvGrpSpPr>
        <p:grpSpPr>
          <a:xfrm>
            <a:off x="1976063" y="3198886"/>
            <a:ext cx="7736440" cy="1104758"/>
            <a:chOff x="-450301" y="2891242"/>
            <a:chExt cx="12426123" cy="1394593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14F85A6-467F-3647-9BB6-E21DDDC5F773}"/>
                </a:ext>
              </a:extLst>
            </p:cNvPr>
            <p:cNvSpPr/>
            <p:nvPr/>
          </p:nvSpPr>
          <p:spPr>
            <a:xfrm>
              <a:off x="1401650" y="2891242"/>
              <a:ext cx="1491579" cy="1373695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25" b="1" dirty="0">
                  <a:solidFill>
                    <a:schemeClr val="bg1"/>
                  </a:solidFill>
                </a:rPr>
                <a:t>SGSS testing data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BFB33147-8F03-5346-B57C-7901AF233497}"/>
                </a:ext>
              </a:extLst>
            </p:cNvPr>
            <p:cNvSpPr/>
            <p:nvPr/>
          </p:nvSpPr>
          <p:spPr>
            <a:xfrm>
              <a:off x="3199074" y="2905902"/>
              <a:ext cx="1491579" cy="1373695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25" b="1" dirty="0">
                  <a:solidFill>
                    <a:schemeClr val="bg1"/>
                  </a:solidFill>
                </a:rPr>
                <a:t>A&amp;E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2DE5E3D5-68BF-BA45-9358-0C30AF52CCDE}"/>
                </a:ext>
              </a:extLst>
            </p:cNvPr>
            <p:cNvSpPr/>
            <p:nvPr/>
          </p:nvSpPr>
          <p:spPr>
            <a:xfrm>
              <a:off x="4964184" y="2912140"/>
              <a:ext cx="1658319" cy="1373695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25" b="1" dirty="0">
                  <a:solidFill>
                    <a:schemeClr val="bg1"/>
                  </a:solidFill>
                </a:rPr>
                <a:t>Hospital admission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A1CBEDC6-665D-FA41-B68E-71B9FD6B64CA}"/>
                </a:ext>
              </a:extLst>
            </p:cNvPr>
            <p:cNvSpPr/>
            <p:nvPr/>
          </p:nvSpPr>
          <p:spPr>
            <a:xfrm>
              <a:off x="6840734" y="2901477"/>
              <a:ext cx="1599764" cy="137369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25" b="1" dirty="0">
                  <a:solidFill>
                    <a:schemeClr val="bg1"/>
                  </a:solidFill>
                </a:rPr>
                <a:t>ICU admission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E653ED64-399A-6149-967E-09B99F0B97E3}"/>
                </a:ext>
              </a:extLst>
            </p:cNvPr>
            <p:cNvSpPr/>
            <p:nvPr/>
          </p:nvSpPr>
          <p:spPr>
            <a:xfrm>
              <a:off x="8744789" y="2912141"/>
              <a:ext cx="1491579" cy="137369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25" b="1" dirty="0">
                  <a:solidFill>
                    <a:schemeClr val="bg1"/>
                  </a:solidFill>
                </a:rPr>
                <a:t>Hospital death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52600D78-EA78-5641-BE55-7B4BB2AA9B1F}"/>
                </a:ext>
              </a:extLst>
            </p:cNvPr>
            <p:cNvSpPr/>
            <p:nvPr/>
          </p:nvSpPr>
          <p:spPr>
            <a:xfrm>
              <a:off x="10484243" y="2891243"/>
              <a:ext cx="1491579" cy="1373695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25" b="1" dirty="0">
                  <a:solidFill>
                    <a:schemeClr val="bg1"/>
                  </a:solidFill>
                </a:rPr>
                <a:t>ONS death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A23D325-D942-BA40-98A8-38528EAA4024}"/>
                </a:ext>
              </a:extLst>
            </p:cNvPr>
            <p:cNvCxnSpPr>
              <a:stCxn id="32" idx="3"/>
              <a:endCxn id="33" idx="1"/>
            </p:cNvCxnSpPr>
            <p:nvPr/>
          </p:nvCxnSpPr>
          <p:spPr>
            <a:xfrm>
              <a:off x="2893229" y="3578090"/>
              <a:ext cx="305845" cy="1466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BE5CC4B-5798-B54D-8363-905105332756}"/>
                </a:ext>
              </a:extLst>
            </p:cNvPr>
            <p:cNvCxnSpPr>
              <a:cxnSpLocks/>
            </p:cNvCxnSpPr>
            <p:nvPr/>
          </p:nvCxnSpPr>
          <p:spPr>
            <a:xfrm>
              <a:off x="4687392" y="3578090"/>
              <a:ext cx="27679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15EA67C-DB13-FE42-8390-89118199E63E}"/>
                </a:ext>
              </a:extLst>
            </p:cNvPr>
            <p:cNvCxnSpPr>
              <a:cxnSpLocks/>
            </p:cNvCxnSpPr>
            <p:nvPr/>
          </p:nvCxnSpPr>
          <p:spPr>
            <a:xfrm>
              <a:off x="6563945" y="3557168"/>
              <a:ext cx="27679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04CAD4F-A135-694E-832C-83BBA481BFE8}"/>
                </a:ext>
              </a:extLst>
            </p:cNvPr>
            <p:cNvCxnSpPr>
              <a:cxnSpLocks/>
            </p:cNvCxnSpPr>
            <p:nvPr/>
          </p:nvCxnSpPr>
          <p:spPr>
            <a:xfrm>
              <a:off x="8467997" y="3578089"/>
              <a:ext cx="27679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E60D1E4-933F-7E4E-B8B1-BE58AEC0B0EC}"/>
                </a:ext>
              </a:extLst>
            </p:cNvPr>
            <p:cNvCxnSpPr>
              <a:cxnSpLocks/>
            </p:cNvCxnSpPr>
            <p:nvPr/>
          </p:nvCxnSpPr>
          <p:spPr>
            <a:xfrm>
              <a:off x="10207451" y="3595452"/>
              <a:ext cx="27679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E79C4EE-EEC0-354F-83E3-36E3535939CF}"/>
                </a:ext>
              </a:extLst>
            </p:cNvPr>
            <p:cNvSpPr/>
            <p:nvPr/>
          </p:nvSpPr>
          <p:spPr>
            <a:xfrm>
              <a:off x="-450301" y="2901476"/>
              <a:ext cx="1491579" cy="1373695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25" b="1" dirty="0">
                  <a:solidFill>
                    <a:schemeClr val="bg1"/>
                  </a:solidFill>
                </a:rPr>
                <a:t>Primary care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C8F0161-78FE-5242-9F35-43F7D6252E8E}"/>
                </a:ext>
              </a:extLst>
            </p:cNvPr>
            <p:cNvCxnSpPr>
              <a:stCxn id="21" idx="3"/>
            </p:cNvCxnSpPr>
            <p:nvPr/>
          </p:nvCxnSpPr>
          <p:spPr>
            <a:xfrm>
              <a:off x="1041277" y="3588323"/>
              <a:ext cx="27679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14CF6D39-7624-4987-8FD3-D8A2E5927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51" y="242555"/>
            <a:ext cx="9480857" cy="913941"/>
          </a:xfrm>
        </p:spPr>
        <p:txBody>
          <a:bodyPr>
            <a:noAutofit/>
          </a:bodyPr>
          <a:lstStyle/>
          <a:p>
            <a:r>
              <a:rPr lang="en-GB" sz="4800" dirty="0" err="1"/>
              <a:t>OpenSAFELY</a:t>
            </a:r>
            <a:r>
              <a:rPr lang="en-GB" sz="4800" dirty="0"/>
              <a:t> – data</a:t>
            </a:r>
          </a:p>
        </p:txBody>
      </p:sp>
    </p:spTree>
    <p:extLst>
      <p:ext uri="{BB962C8B-B14F-4D97-AF65-F5344CB8AC3E}">
        <p14:creationId xmlns:p14="http://schemas.microsoft.com/office/powerpoint/2010/main" val="3341224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14CF6D39-7624-4987-8FD3-D8A2E5927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51" y="242556"/>
            <a:ext cx="9480857" cy="852890"/>
          </a:xfrm>
        </p:spPr>
        <p:txBody>
          <a:bodyPr>
            <a:noAutofit/>
          </a:bodyPr>
          <a:lstStyle/>
          <a:p>
            <a:r>
              <a:rPr lang="en-GB" sz="4800" dirty="0" err="1"/>
              <a:t>OpenSAFELY</a:t>
            </a:r>
            <a:r>
              <a:rPr lang="en-GB" sz="4800" dirty="0"/>
              <a:t> – process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522F1B-449D-473A-A9C9-E9F087A57798}"/>
              </a:ext>
            </a:extLst>
          </p:cNvPr>
          <p:cNvGrpSpPr/>
          <p:nvPr/>
        </p:nvGrpSpPr>
        <p:grpSpPr>
          <a:xfrm>
            <a:off x="3930619" y="2604340"/>
            <a:ext cx="1358284" cy="1367161"/>
            <a:chOff x="798990" y="3142695"/>
            <a:chExt cx="1358284" cy="136716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9B35F0B-6719-4E3D-9535-0FB425D2E572}"/>
                </a:ext>
              </a:extLst>
            </p:cNvPr>
            <p:cNvSpPr/>
            <p:nvPr/>
          </p:nvSpPr>
          <p:spPr>
            <a:xfrm>
              <a:off x="798990" y="3142695"/>
              <a:ext cx="1358284" cy="1367161"/>
            </a:xfrm>
            <a:prstGeom prst="ellipse">
              <a:avLst/>
            </a:prstGeom>
            <a:noFill/>
            <a:ln w="3492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DAEFF2E-F625-4C33-8FAB-FCC92D9783DA}"/>
                </a:ext>
              </a:extLst>
            </p:cNvPr>
            <p:cNvSpPr/>
            <p:nvPr/>
          </p:nvSpPr>
          <p:spPr>
            <a:xfrm>
              <a:off x="999477" y="3347620"/>
              <a:ext cx="957309" cy="957309"/>
            </a:xfrm>
            <a:prstGeom prst="ellipse">
              <a:avLst/>
            </a:prstGeom>
            <a:solidFill>
              <a:schemeClr val="tx2"/>
            </a:solidFill>
            <a:ln w="3492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rgbClr val="FFFFFF"/>
                  </a:solidFill>
                  <a:latin typeface="Arial" panose="020B0604020202020204"/>
                </a:rPr>
                <a:t>02</a:t>
              </a:r>
            </a:p>
            <a:p>
              <a:pPr algn="ctr">
                <a:defRPr/>
              </a:pPr>
              <a:endParaRPr lang="en-GB" sz="20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A9F635-F0DA-4EE5-8CD0-5C8FEDEA8F68}"/>
              </a:ext>
            </a:extLst>
          </p:cNvPr>
          <p:cNvGrpSpPr/>
          <p:nvPr/>
        </p:nvGrpSpPr>
        <p:grpSpPr>
          <a:xfrm>
            <a:off x="2938101" y="3400261"/>
            <a:ext cx="1358284" cy="1367161"/>
            <a:chOff x="798990" y="3142695"/>
            <a:chExt cx="1358284" cy="1367161"/>
          </a:xfrm>
          <a:solidFill>
            <a:schemeClr val="bg1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C51A671-13FD-46E3-8F87-DCE96C1A33C6}"/>
                </a:ext>
              </a:extLst>
            </p:cNvPr>
            <p:cNvSpPr/>
            <p:nvPr/>
          </p:nvSpPr>
          <p:spPr>
            <a:xfrm>
              <a:off x="798990" y="3142695"/>
              <a:ext cx="1358284" cy="1367161"/>
            </a:xfrm>
            <a:prstGeom prst="ellipse">
              <a:avLst/>
            </a:prstGeom>
            <a:grpFill/>
            <a:ln w="34925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23B305D-8CD4-4896-842F-AF77A860366A}"/>
                </a:ext>
              </a:extLst>
            </p:cNvPr>
            <p:cNvSpPr/>
            <p:nvPr/>
          </p:nvSpPr>
          <p:spPr>
            <a:xfrm>
              <a:off x="999477" y="3347620"/>
              <a:ext cx="957309" cy="957309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rgbClr val="FFFFFF"/>
                  </a:solidFill>
                  <a:latin typeface="Arial" panose="020B0604020202020204"/>
                </a:rPr>
                <a:t>01</a:t>
              </a:r>
            </a:p>
            <a:p>
              <a:pPr algn="ctr">
                <a:defRPr/>
              </a:pPr>
              <a:endParaRPr lang="en-GB" sz="20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DD37B89-E0E7-45D9-B1F6-8924A24798B2}"/>
              </a:ext>
            </a:extLst>
          </p:cNvPr>
          <p:cNvSpPr/>
          <p:nvPr/>
        </p:nvSpPr>
        <p:spPr>
          <a:xfrm rot="19009341">
            <a:off x="4033490" y="3424942"/>
            <a:ext cx="216217" cy="5052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E1A394-3AEF-4043-8CD1-6B43240569F7}"/>
              </a:ext>
            </a:extLst>
          </p:cNvPr>
          <p:cNvGrpSpPr/>
          <p:nvPr/>
        </p:nvGrpSpPr>
        <p:grpSpPr>
          <a:xfrm>
            <a:off x="4887038" y="3416643"/>
            <a:ext cx="1358284" cy="1367161"/>
            <a:chOff x="798990" y="3142695"/>
            <a:chExt cx="1358284" cy="136716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972E0BA-2A05-4B4A-8E0A-0A6A97D4CDF5}"/>
                </a:ext>
              </a:extLst>
            </p:cNvPr>
            <p:cNvSpPr/>
            <p:nvPr/>
          </p:nvSpPr>
          <p:spPr>
            <a:xfrm>
              <a:off x="798990" y="3142695"/>
              <a:ext cx="1358284" cy="1367161"/>
            </a:xfrm>
            <a:prstGeom prst="ellipse">
              <a:avLst/>
            </a:prstGeom>
            <a:noFill/>
            <a:ln w="3492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D51F7A7-BDE6-4826-BA75-FE0B4603EFCB}"/>
                </a:ext>
              </a:extLst>
            </p:cNvPr>
            <p:cNvSpPr/>
            <p:nvPr/>
          </p:nvSpPr>
          <p:spPr>
            <a:xfrm>
              <a:off x="999477" y="3347620"/>
              <a:ext cx="957309" cy="957309"/>
            </a:xfrm>
            <a:prstGeom prst="ellipse">
              <a:avLst/>
            </a:prstGeom>
            <a:solidFill>
              <a:schemeClr val="accent3"/>
            </a:solidFill>
            <a:ln w="3492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rgbClr val="FFFFFF"/>
                  </a:solidFill>
                  <a:latin typeface="Arial" panose="020B0604020202020204"/>
                </a:rPr>
                <a:t>03</a:t>
              </a:r>
            </a:p>
            <a:p>
              <a:pPr algn="ctr">
                <a:defRPr/>
              </a:pPr>
              <a:endParaRPr lang="en-GB" sz="20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48A99E-C038-49F4-B367-E12C68CCFAB2}"/>
              </a:ext>
            </a:extLst>
          </p:cNvPr>
          <p:cNvGrpSpPr/>
          <p:nvPr/>
        </p:nvGrpSpPr>
        <p:grpSpPr>
          <a:xfrm>
            <a:off x="5845486" y="2608913"/>
            <a:ext cx="1358284" cy="1367161"/>
            <a:chOff x="798990" y="3142695"/>
            <a:chExt cx="1358284" cy="136716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259B57B-2DAA-47D2-AEB4-E1BDB7463D3D}"/>
                </a:ext>
              </a:extLst>
            </p:cNvPr>
            <p:cNvSpPr/>
            <p:nvPr/>
          </p:nvSpPr>
          <p:spPr>
            <a:xfrm>
              <a:off x="798990" y="3142695"/>
              <a:ext cx="1358284" cy="1367161"/>
            </a:xfrm>
            <a:prstGeom prst="ellipse">
              <a:avLst/>
            </a:prstGeom>
            <a:noFill/>
            <a:ln w="34925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37FDC69-61AF-4730-91E2-553224894664}"/>
                </a:ext>
              </a:extLst>
            </p:cNvPr>
            <p:cNvSpPr/>
            <p:nvPr/>
          </p:nvSpPr>
          <p:spPr>
            <a:xfrm>
              <a:off x="999477" y="3347620"/>
              <a:ext cx="957309" cy="957309"/>
            </a:xfrm>
            <a:prstGeom prst="ellipse">
              <a:avLst/>
            </a:prstGeom>
            <a:solidFill>
              <a:schemeClr val="accent4"/>
            </a:solidFill>
            <a:ln w="34925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rgbClr val="FFFFFF"/>
                  </a:solidFill>
                  <a:latin typeface="Arial" panose="020B0604020202020204"/>
                </a:rPr>
                <a:t>04</a:t>
              </a:r>
            </a:p>
            <a:p>
              <a:pPr algn="ctr">
                <a:defRPr/>
              </a:pPr>
              <a:endParaRPr lang="en-GB" sz="20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CF82C1E-EFC5-4F91-869F-6E5840BEA09F}"/>
              </a:ext>
            </a:extLst>
          </p:cNvPr>
          <p:cNvGrpSpPr/>
          <p:nvPr/>
        </p:nvGrpSpPr>
        <p:grpSpPr>
          <a:xfrm>
            <a:off x="6818473" y="3405755"/>
            <a:ext cx="1358284" cy="1367161"/>
            <a:chOff x="798990" y="3142695"/>
            <a:chExt cx="1358284" cy="1367161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DE7F4E0-3EC5-4141-833D-49B0E7CFBBE6}"/>
                </a:ext>
              </a:extLst>
            </p:cNvPr>
            <p:cNvSpPr/>
            <p:nvPr/>
          </p:nvSpPr>
          <p:spPr>
            <a:xfrm>
              <a:off x="798990" y="3142695"/>
              <a:ext cx="1358284" cy="1367161"/>
            </a:xfrm>
            <a:prstGeom prst="ellipse">
              <a:avLst/>
            </a:prstGeom>
            <a:noFill/>
            <a:ln w="3492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DB0AB95-A692-4946-A5E2-8A322AD8BF30}"/>
                </a:ext>
              </a:extLst>
            </p:cNvPr>
            <p:cNvSpPr/>
            <p:nvPr/>
          </p:nvSpPr>
          <p:spPr>
            <a:xfrm>
              <a:off x="999477" y="3347620"/>
              <a:ext cx="957309" cy="957309"/>
            </a:xfrm>
            <a:prstGeom prst="ellipse">
              <a:avLst/>
            </a:prstGeom>
            <a:solidFill>
              <a:schemeClr val="accent5"/>
            </a:solidFill>
            <a:ln w="3492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rgbClr val="FFFFFF"/>
                  </a:solidFill>
                  <a:latin typeface="Arial" panose="020B0604020202020204"/>
                </a:rPr>
                <a:t>05</a:t>
              </a:r>
            </a:p>
            <a:p>
              <a:pPr algn="ctr">
                <a:defRPr/>
              </a:pPr>
              <a:endParaRPr lang="en-GB" sz="20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28D254A-D260-4A83-BEF3-766C1C45EBB2}"/>
              </a:ext>
            </a:extLst>
          </p:cNvPr>
          <p:cNvGrpSpPr/>
          <p:nvPr/>
        </p:nvGrpSpPr>
        <p:grpSpPr>
          <a:xfrm>
            <a:off x="7716728" y="2582865"/>
            <a:ext cx="1358284" cy="1367161"/>
            <a:chOff x="798990" y="3142695"/>
            <a:chExt cx="1358284" cy="1367161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305D88F-9D24-4CD4-8823-57733B1F33B5}"/>
                </a:ext>
              </a:extLst>
            </p:cNvPr>
            <p:cNvSpPr/>
            <p:nvPr/>
          </p:nvSpPr>
          <p:spPr>
            <a:xfrm>
              <a:off x="798990" y="3142695"/>
              <a:ext cx="1358284" cy="1367161"/>
            </a:xfrm>
            <a:prstGeom prst="ellipse">
              <a:avLst/>
            </a:prstGeom>
            <a:noFill/>
            <a:ln w="3492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7CE5AE0-9D82-4804-92CB-51B66D701D0E}"/>
                </a:ext>
              </a:extLst>
            </p:cNvPr>
            <p:cNvSpPr/>
            <p:nvPr/>
          </p:nvSpPr>
          <p:spPr>
            <a:xfrm>
              <a:off x="999477" y="3347620"/>
              <a:ext cx="957309" cy="957309"/>
            </a:xfrm>
            <a:prstGeom prst="ellipse">
              <a:avLst/>
            </a:prstGeom>
            <a:solidFill>
              <a:schemeClr val="accent6"/>
            </a:solidFill>
            <a:ln w="3492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rgbClr val="FFFFFF"/>
                  </a:solidFill>
                  <a:latin typeface="Arial" panose="020B0604020202020204"/>
                </a:rPr>
                <a:t>06</a:t>
              </a:r>
            </a:p>
            <a:p>
              <a:pPr algn="ctr">
                <a:defRPr/>
              </a:pPr>
              <a:endParaRPr lang="en-GB" sz="20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B3A082C7-A67B-4CB5-B453-318D5B3F5A05}"/>
              </a:ext>
            </a:extLst>
          </p:cNvPr>
          <p:cNvSpPr/>
          <p:nvPr/>
        </p:nvSpPr>
        <p:spPr>
          <a:xfrm rot="2684756">
            <a:off x="4989733" y="3403934"/>
            <a:ext cx="208340" cy="5722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701A893-678B-48F0-A94D-A8811274DB10}"/>
              </a:ext>
            </a:extLst>
          </p:cNvPr>
          <p:cNvSpPr/>
          <p:nvPr/>
        </p:nvSpPr>
        <p:spPr>
          <a:xfrm rot="8161455">
            <a:off x="5911135" y="3431540"/>
            <a:ext cx="246344" cy="528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21FD982-9C6E-402A-82EE-DE4F09ED779F}"/>
              </a:ext>
            </a:extLst>
          </p:cNvPr>
          <p:cNvSpPr/>
          <p:nvPr/>
        </p:nvSpPr>
        <p:spPr>
          <a:xfrm rot="2800511">
            <a:off x="6908488" y="3400267"/>
            <a:ext cx="238049" cy="586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14F8CBD-FED1-4CA2-A100-33D0844358C9}"/>
              </a:ext>
            </a:extLst>
          </p:cNvPr>
          <p:cNvSpPr/>
          <p:nvPr/>
        </p:nvSpPr>
        <p:spPr>
          <a:xfrm rot="8165784">
            <a:off x="7835097" y="3358047"/>
            <a:ext cx="208440" cy="627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DD599E1-FE0A-4A0E-9E1A-166923D905EC}"/>
              </a:ext>
            </a:extLst>
          </p:cNvPr>
          <p:cNvSpPr txBox="1"/>
          <p:nvPr/>
        </p:nvSpPr>
        <p:spPr>
          <a:xfrm>
            <a:off x="3138588" y="4010259"/>
            <a:ext cx="1193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PROTOCOL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DA5E7D-27E4-48D4-828C-6D6A1EB1483F}"/>
              </a:ext>
            </a:extLst>
          </p:cNvPr>
          <p:cNvSpPr txBox="1"/>
          <p:nvPr/>
        </p:nvSpPr>
        <p:spPr>
          <a:xfrm>
            <a:off x="4282066" y="3263982"/>
            <a:ext cx="1193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CODES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FA8774-B089-4567-9345-B4201F61C219}"/>
              </a:ext>
            </a:extLst>
          </p:cNvPr>
          <p:cNvSpPr txBox="1"/>
          <p:nvPr/>
        </p:nvSpPr>
        <p:spPr>
          <a:xfrm>
            <a:off x="4993855" y="4012292"/>
            <a:ext cx="1193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DATA</a:t>
            </a:r>
            <a:br>
              <a:rPr lang="en-GB" sz="14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GB" sz="1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MGMT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6D0D35-1D9F-4E33-8C6C-41D812874AA8}"/>
              </a:ext>
            </a:extLst>
          </p:cNvPr>
          <p:cNvSpPr txBox="1"/>
          <p:nvPr/>
        </p:nvSpPr>
        <p:spPr>
          <a:xfrm>
            <a:off x="5950451" y="3216580"/>
            <a:ext cx="1193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DUMMY </a:t>
            </a:r>
          </a:p>
          <a:p>
            <a:pPr algn="ctr">
              <a:defRPr/>
            </a:pPr>
            <a:r>
              <a:rPr lang="en-GB" sz="1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DATA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9222F82-298F-45A8-9FFF-082A3FBB9BE0}"/>
              </a:ext>
            </a:extLst>
          </p:cNvPr>
          <p:cNvSpPr txBox="1"/>
          <p:nvPr/>
        </p:nvSpPr>
        <p:spPr>
          <a:xfrm>
            <a:off x="6901051" y="4067539"/>
            <a:ext cx="1193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ANALYSIS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C3CB04D-538C-4449-A763-460A0B2F7BF9}"/>
              </a:ext>
            </a:extLst>
          </p:cNvPr>
          <p:cNvSpPr txBox="1"/>
          <p:nvPr/>
        </p:nvSpPr>
        <p:spPr>
          <a:xfrm>
            <a:off x="7796796" y="3266446"/>
            <a:ext cx="1193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DA0BD23-27CD-4429-8E66-E1604B4E9964}"/>
              </a:ext>
            </a:extLst>
          </p:cNvPr>
          <p:cNvGrpSpPr/>
          <p:nvPr/>
        </p:nvGrpSpPr>
        <p:grpSpPr>
          <a:xfrm rot="8549448">
            <a:off x="3813794" y="2378813"/>
            <a:ext cx="247637" cy="534715"/>
            <a:chOff x="1991151" y="4774598"/>
            <a:chExt cx="247637" cy="534715"/>
          </a:xfrm>
          <a:solidFill>
            <a:schemeClr val="tx2"/>
          </a:solidFill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3FB5464-4707-48FF-9C1C-920DE3CCE7CB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109186" y="4774598"/>
              <a:ext cx="1" cy="318854"/>
            </a:xfrm>
            <a:prstGeom prst="line">
              <a:avLst/>
            </a:prstGeom>
            <a:grpFill/>
            <a:ln w="3492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670CADE-92D1-4C87-907B-3FC89EE6BBD1}"/>
                </a:ext>
              </a:extLst>
            </p:cNvPr>
            <p:cNvSpPr/>
            <p:nvPr/>
          </p:nvSpPr>
          <p:spPr>
            <a:xfrm>
              <a:off x="1991151" y="5081808"/>
              <a:ext cx="247637" cy="22750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288EB9E-7F33-40C7-9AFC-CBE67E026268}"/>
              </a:ext>
            </a:extLst>
          </p:cNvPr>
          <p:cNvSpPr txBox="1"/>
          <p:nvPr/>
        </p:nvSpPr>
        <p:spPr>
          <a:xfrm>
            <a:off x="3064036" y="1443240"/>
            <a:ext cx="2314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dirty="0" err="1">
                <a:solidFill>
                  <a:srgbClr val="000000"/>
                </a:solidFill>
                <a:latin typeface="Arial" panose="020B0604020202020204"/>
              </a:rPr>
              <a:t>OpenCodelists</a:t>
            </a:r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: web-based tool </a:t>
            </a:r>
          </a:p>
          <a:p>
            <a:pPr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Version control, searchable,   no manual download/storage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DB62F5BD-8EDA-462C-ADCC-D7079994D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13" b="26904"/>
          <a:stretch/>
        </p:blipFill>
        <p:spPr>
          <a:xfrm>
            <a:off x="980011" y="1536505"/>
            <a:ext cx="2044428" cy="107240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68F1D6AC-5837-4DC8-8B9D-548971D736FD}"/>
              </a:ext>
            </a:extLst>
          </p:cNvPr>
          <p:cNvSpPr txBox="1"/>
          <p:nvPr/>
        </p:nvSpPr>
        <p:spPr>
          <a:xfrm>
            <a:off x="193266" y="461497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Collaborative protocol development</a:t>
            </a:r>
          </a:p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Google Docs</a:t>
            </a:r>
          </a:p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Preregister before analyses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6891F6F-B235-464E-8225-389330539E70}"/>
              </a:ext>
            </a:extLst>
          </p:cNvPr>
          <p:cNvSpPr txBox="1"/>
          <p:nvPr/>
        </p:nvSpPr>
        <p:spPr>
          <a:xfrm>
            <a:off x="5803337" y="1517604"/>
            <a:ext cx="184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Automatically generated when code is pushed to </a:t>
            </a:r>
            <a:r>
              <a:rPr lang="en-GB" sz="1200" dirty="0" err="1">
                <a:solidFill>
                  <a:srgbClr val="000000"/>
                </a:solidFill>
                <a:latin typeface="Arial" panose="020B0604020202020204"/>
              </a:rPr>
              <a:t>Github</a:t>
            </a:r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 repo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904E789-53FF-4503-9310-5F9F66D9B090}"/>
              </a:ext>
            </a:extLst>
          </p:cNvPr>
          <p:cNvSpPr txBox="1"/>
          <p:nvPr/>
        </p:nvSpPr>
        <p:spPr>
          <a:xfrm>
            <a:off x="6564632" y="5428672"/>
            <a:ext cx="2016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Developed on dummy data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925D70E-DC6F-4783-A6A6-BBF4AAF54B7B}"/>
              </a:ext>
            </a:extLst>
          </p:cNvPr>
          <p:cNvGrpSpPr/>
          <p:nvPr/>
        </p:nvGrpSpPr>
        <p:grpSpPr>
          <a:xfrm>
            <a:off x="5240557" y="5394043"/>
            <a:ext cx="5353321" cy="1567960"/>
            <a:chOff x="2957383" y="5335522"/>
            <a:chExt cx="5353321" cy="163111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54F9E7F-642F-460A-A1CD-FF99C775F337}"/>
                </a:ext>
              </a:extLst>
            </p:cNvPr>
            <p:cNvGrpSpPr/>
            <p:nvPr/>
          </p:nvGrpSpPr>
          <p:grpSpPr>
            <a:xfrm>
              <a:off x="4167930" y="5850787"/>
              <a:ext cx="428007" cy="650233"/>
              <a:chOff x="4406459" y="5420423"/>
              <a:chExt cx="428007" cy="650233"/>
            </a:xfrm>
          </p:grpSpPr>
          <p:pic>
            <p:nvPicPr>
              <p:cNvPr id="86" name="Graphic 85" descr="Cloud Computing">
                <a:extLst>
                  <a:ext uri="{FF2B5EF4-FFF2-40B4-BE49-F238E27FC236}">
                    <a16:creationId xmlns:a16="http://schemas.microsoft.com/office/drawing/2014/main" id="{235C6F3D-CE49-4AFA-8D07-8691C0CADA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2588" t="18406" r="62819" b="55462"/>
              <a:stretch/>
            </p:blipFill>
            <p:spPr>
              <a:xfrm rot="3258451">
                <a:off x="4439173" y="5404964"/>
                <a:ext cx="379834" cy="410752"/>
              </a:xfrm>
              <a:prstGeom prst="rect">
                <a:avLst/>
              </a:prstGeom>
            </p:spPr>
          </p:pic>
          <p:pic>
            <p:nvPicPr>
              <p:cNvPr id="87" name="Graphic 86" descr="Cloud Computing">
                <a:extLst>
                  <a:ext uri="{FF2B5EF4-FFF2-40B4-BE49-F238E27FC236}">
                    <a16:creationId xmlns:a16="http://schemas.microsoft.com/office/drawing/2014/main" id="{01D0AFA7-A8BF-4C65-80DE-3A5E5350C9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60238" t="44623" r="15513" b="30724"/>
              <a:stretch/>
            </p:blipFill>
            <p:spPr>
              <a:xfrm rot="3142674">
                <a:off x="4409688" y="5680868"/>
                <a:ext cx="386559" cy="393017"/>
              </a:xfrm>
              <a:prstGeom prst="rect">
                <a:avLst/>
              </a:prstGeom>
            </p:spPr>
          </p:pic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54FE32F-632C-4BC7-9019-A89CAC177D9E}"/>
                </a:ext>
              </a:extLst>
            </p:cNvPr>
            <p:cNvGrpSpPr/>
            <p:nvPr/>
          </p:nvGrpSpPr>
          <p:grpSpPr>
            <a:xfrm>
              <a:off x="2957383" y="5756567"/>
              <a:ext cx="5207584" cy="1010659"/>
              <a:chOff x="2332300" y="5394377"/>
              <a:chExt cx="5207584" cy="1010659"/>
            </a:xfrm>
          </p:grpSpPr>
          <p:pic>
            <p:nvPicPr>
              <p:cNvPr id="84" name="Graphic 83" descr="Cloud Computing">
                <a:extLst>
                  <a:ext uri="{FF2B5EF4-FFF2-40B4-BE49-F238E27FC236}">
                    <a16:creationId xmlns:a16="http://schemas.microsoft.com/office/drawing/2014/main" id="{47AC68F4-DEB7-46EB-B2F6-218FD7BEC7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t="42131" r="41032"/>
              <a:stretch/>
            </p:blipFill>
            <p:spPr>
              <a:xfrm>
                <a:off x="2332300" y="5394377"/>
                <a:ext cx="1029854" cy="1010659"/>
              </a:xfrm>
              <a:prstGeom prst="rect">
                <a:avLst/>
              </a:prstGeom>
            </p:spPr>
          </p:pic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EAC902F-BCE6-4D6A-ADED-F79023918026}"/>
                  </a:ext>
                </a:extLst>
              </p:cNvPr>
              <p:cNvSpPr txBox="1"/>
              <p:nvPr/>
            </p:nvSpPr>
            <p:spPr>
              <a:xfrm>
                <a:off x="6879126" y="5634806"/>
                <a:ext cx="6607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GB" sz="1200" b="1" dirty="0">
                    <a:solidFill>
                      <a:srgbClr val="E95B0C"/>
                    </a:solidFill>
                    <a:latin typeface="Arial" panose="020B0604020202020204"/>
                  </a:rPr>
                  <a:t>Server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08FEE73-9ABA-4D91-A36E-CC93CCCD53AA}"/>
                </a:ext>
              </a:extLst>
            </p:cNvPr>
            <p:cNvGrpSpPr/>
            <p:nvPr/>
          </p:nvGrpSpPr>
          <p:grpSpPr>
            <a:xfrm>
              <a:off x="6828301" y="5850787"/>
              <a:ext cx="415551" cy="650232"/>
              <a:chOff x="4427178" y="5420423"/>
              <a:chExt cx="415551" cy="650232"/>
            </a:xfrm>
          </p:grpSpPr>
          <p:pic>
            <p:nvPicPr>
              <p:cNvPr id="82" name="Graphic 81" descr="Cloud Computing">
                <a:extLst>
                  <a:ext uri="{FF2B5EF4-FFF2-40B4-BE49-F238E27FC236}">
                    <a16:creationId xmlns:a16="http://schemas.microsoft.com/office/drawing/2014/main" id="{4E0FF48D-FF33-49FF-B65D-9319F95E21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2588" t="18406" r="62819" b="55462"/>
              <a:stretch/>
            </p:blipFill>
            <p:spPr>
              <a:xfrm rot="3258451">
                <a:off x="4447436" y="5404964"/>
                <a:ext cx="379834" cy="410752"/>
              </a:xfrm>
              <a:prstGeom prst="rect">
                <a:avLst/>
              </a:prstGeom>
            </p:spPr>
          </p:pic>
          <p:pic>
            <p:nvPicPr>
              <p:cNvPr id="83" name="Graphic 82" descr="Cloud Computing">
                <a:extLst>
                  <a:ext uri="{FF2B5EF4-FFF2-40B4-BE49-F238E27FC236}">
                    <a16:creationId xmlns:a16="http://schemas.microsoft.com/office/drawing/2014/main" id="{C6D9A864-7221-469F-BDCA-4ADBA372AF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60238" t="44623" r="15513" b="30724"/>
              <a:stretch/>
            </p:blipFill>
            <p:spPr>
              <a:xfrm rot="3142674">
                <a:off x="4430407" y="5680867"/>
                <a:ext cx="386559" cy="393017"/>
              </a:xfrm>
              <a:prstGeom prst="rect">
                <a:avLst/>
              </a:prstGeom>
            </p:spPr>
          </p:pic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3F126C8-F346-4DFB-94E8-344C0A7F0F8F}"/>
                </a:ext>
              </a:extLst>
            </p:cNvPr>
            <p:cNvGrpSpPr/>
            <p:nvPr/>
          </p:nvGrpSpPr>
          <p:grpSpPr>
            <a:xfrm>
              <a:off x="3201005" y="5748101"/>
              <a:ext cx="5109699" cy="1010659"/>
              <a:chOff x="2270008" y="5358479"/>
              <a:chExt cx="5109699" cy="1010659"/>
            </a:xfrm>
          </p:grpSpPr>
          <p:pic>
            <p:nvPicPr>
              <p:cNvPr id="80" name="Graphic 79" descr="Cloud Computing">
                <a:extLst>
                  <a:ext uri="{FF2B5EF4-FFF2-40B4-BE49-F238E27FC236}">
                    <a16:creationId xmlns:a16="http://schemas.microsoft.com/office/drawing/2014/main" id="{D8C69FBD-60BC-436E-94D7-A0A680DF19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t="42131" r="41032"/>
              <a:stretch/>
            </p:blipFill>
            <p:spPr>
              <a:xfrm>
                <a:off x="6349853" y="5358479"/>
                <a:ext cx="1029854" cy="1010659"/>
              </a:xfrm>
              <a:prstGeom prst="rect">
                <a:avLst/>
              </a:prstGeom>
            </p:spPr>
          </p:pic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822CFF7-8080-42C0-8FA7-5B2AA809D61D}"/>
                  </a:ext>
                </a:extLst>
              </p:cNvPr>
              <p:cNvSpPr txBox="1"/>
              <p:nvPr/>
            </p:nvSpPr>
            <p:spPr>
              <a:xfrm>
                <a:off x="2270008" y="5607373"/>
                <a:ext cx="5870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GB" sz="1200" b="1" dirty="0">
                    <a:solidFill>
                      <a:srgbClr val="E95B0C"/>
                    </a:solidFill>
                    <a:latin typeface="Arial" panose="020B0604020202020204"/>
                  </a:rPr>
                  <a:t>Local</a:t>
                </a: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7491E18-514F-4C10-A872-8D397E1E3F44}"/>
                </a:ext>
              </a:extLst>
            </p:cNvPr>
            <p:cNvSpPr txBox="1"/>
            <p:nvPr/>
          </p:nvSpPr>
          <p:spPr>
            <a:xfrm>
              <a:off x="6166508" y="6018962"/>
              <a:ext cx="675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GB" sz="1400" b="1" dirty="0">
                  <a:solidFill>
                    <a:srgbClr val="E95B0C"/>
                  </a:solidFill>
                  <a:latin typeface="Arial Narrow" panose="020B0606020202030204" pitchFamily="34" charset="0"/>
                </a:rPr>
                <a:t>Redact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8931B27-FAF9-45B2-B0C2-4AD3E51E0454}"/>
                </a:ext>
              </a:extLst>
            </p:cNvPr>
            <p:cNvGrpSpPr/>
            <p:nvPr/>
          </p:nvGrpSpPr>
          <p:grpSpPr>
            <a:xfrm>
              <a:off x="4660225" y="5335522"/>
              <a:ext cx="1631118" cy="1631118"/>
              <a:chOff x="4555488" y="5210075"/>
              <a:chExt cx="1631118" cy="1631118"/>
            </a:xfrm>
          </p:grpSpPr>
          <p:pic>
            <p:nvPicPr>
              <p:cNvPr id="78" name="Graphic 77" descr="Cloud">
                <a:extLst>
                  <a:ext uri="{FF2B5EF4-FFF2-40B4-BE49-F238E27FC236}">
                    <a16:creationId xmlns:a16="http://schemas.microsoft.com/office/drawing/2014/main" id="{F4E77584-FCE0-4F7A-8715-556A21368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555488" y="5210075"/>
                <a:ext cx="1631118" cy="1631118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FA10AC48-181E-4363-B9DE-F7B8B36F84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l="23577" r="23765"/>
              <a:stretch/>
            </p:blipFill>
            <p:spPr>
              <a:xfrm>
                <a:off x="5029742" y="5793136"/>
                <a:ext cx="583583" cy="581838"/>
              </a:xfrm>
              <a:prstGeom prst="rect">
                <a:avLst/>
              </a:prstGeom>
            </p:spPr>
          </p:pic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5159781-87DE-4D7E-ACC4-F7A679C9C8ED}"/>
              </a:ext>
            </a:extLst>
          </p:cNvPr>
          <p:cNvGrpSpPr/>
          <p:nvPr/>
        </p:nvGrpSpPr>
        <p:grpSpPr>
          <a:xfrm>
            <a:off x="7373798" y="4770307"/>
            <a:ext cx="247637" cy="541646"/>
            <a:chOff x="1985366" y="4774599"/>
            <a:chExt cx="247637" cy="541646"/>
          </a:xfrm>
          <a:solidFill>
            <a:schemeClr val="accent5"/>
          </a:solidFill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70A1927-D246-4FAD-97A7-D0232E4233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09185" y="4774599"/>
              <a:ext cx="1" cy="336790"/>
            </a:xfrm>
            <a:prstGeom prst="line">
              <a:avLst/>
            </a:prstGeom>
            <a:grpFill/>
            <a:ln w="34925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CFE59AB-467D-4420-9451-E93B3B244DE4}"/>
                </a:ext>
              </a:extLst>
            </p:cNvPr>
            <p:cNvSpPr/>
            <p:nvPr/>
          </p:nvSpPr>
          <p:spPr>
            <a:xfrm>
              <a:off x="1985366" y="5088740"/>
              <a:ext cx="247637" cy="22750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894126D-C209-4E48-8021-B98C903E5EAC}"/>
              </a:ext>
            </a:extLst>
          </p:cNvPr>
          <p:cNvGrpSpPr/>
          <p:nvPr/>
        </p:nvGrpSpPr>
        <p:grpSpPr>
          <a:xfrm rot="3720071">
            <a:off x="2590100" y="4127489"/>
            <a:ext cx="247637" cy="541646"/>
            <a:chOff x="1985366" y="4774599"/>
            <a:chExt cx="247637" cy="541646"/>
          </a:xfrm>
          <a:solidFill>
            <a:srgbClr val="2BAC6D"/>
          </a:solidFill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3C10575-13C7-4CC2-8330-E1AA8C9628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09185" y="4774599"/>
              <a:ext cx="1" cy="336790"/>
            </a:xfrm>
            <a:prstGeom prst="line">
              <a:avLst/>
            </a:prstGeom>
            <a:grpFill/>
            <a:ln w="34925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EDA4AC0-DB9C-43CB-8F5B-24310E829BDC}"/>
                </a:ext>
              </a:extLst>
            </p:cNvPr>
            <p:cNvSpPr/>
            <p:nvPr/>
          </p:nvSpPr>
          <p:spPr>
            <a:xfrm>
              <a:off x="1985366" y="5088740"/>
              <a:ext cx="247637" cy="22750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chemeClr val="accent1"/>
                </a:solidFill>
                <a:latin typeface="Arial" panose="020B0604020202020204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862E4E7-6458-4D80-861F-CADD58628283}"/>
              </a:ext>
            </a:extLst>
          </p:cNvPr>
          <p:cNvGrpSpPr/>
          <p:nvPr/>
        </p:nvGrpSpPr>
        <p:grpSpPr>
          <a:xfrm rot="10800000">
            <a:off x="6407041" y="2191604"/>
            <a:ext cx="247637" cy="427248"/>
            <a:chOff x="2047885" y="4882065"/>
            <a:chExt cx="247637" cy="427248"/>
          </a:xfrm>
          <a:solidFill>
            <a:schemeClr val="tx2"/>
          </a:solidFill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41C15E9-FFC2-4AAE-9F3B-372EC3BE0277}"/>
                </a:ext>
              </a:extLst>
            </p:cNvPr>
            <p:cNvCxnSpPr>
              <a:cxnSpLocks/>
              <a:stCxn id="38" idx="0"/>
              <a:endCxn id="96" idx="0"/>
            </p:cNvCxnSpPr>
            <p:nvPr/>
          </p:nvCxnSpPr>
          <p:spPr>
            <a:xfrm rot="10800000" flipV="1">
              <a:off x="2171704" y="4882065"/>
              <a:ext cx="6231" cy="199743"/>
            </a:xfrm>
            <a:prstGeom prst="line">
              <a:avLst/>
            </a:prstGeom>
            <a:solidFill>
              <a:srgbClr val="FBB800"/>
            </a:solidFill>
            <a:ln w="34925">
              <a:solidFill>
                <a:srgbClr val="FBB8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53C1089-23A4-4AA2-95B2-A016408648DD}"/>
                </a:ext>
              </a:extLst>
            </p:cNvPr>
            <p:cNvSpPr/>
            <p:nvPr/>
          </p:nvSpPr>
          <p:spPr>
            <a:xfrm>
              <a:off x="2047885" y="5081808"/>
              <a:ext cx="247637" cy="227505"/>
            </a:xfrm>
            <a:prstGeom prst="ellipse">
              <a:avLst/>
            </a:prstGeom>
            <a:solidFill>
              <a:srgbClr val="FBB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9EE69F3-E6DB-42C4-9286-C7B9A3504957}"/>
              </a:ext>
            </a:extLst>
          </p:cNvPr>
          <p:cNvGrpSpPr/>
          <p:nvPr/>
        </p:nvGrpSpPr>
        <p:grpSpPr>
          <a:xfrm rot="12488674">
            <a:off x="8849905" y="2236294"/>
            <a:ext cx="247637" cy="541646"/>
            <a:chOff x="1985366" y="4774599"/>
            <a:chExt cx="247637" cy="541646"/>
          </a:xfrm>
          <a:solidFill>
            <a:schemeClr val="accent6"/>
          </a:solidFill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F983B4B-3D43-420D-8469-8447870F28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09185" y="4774599"/>
              <a:ext cx="1" cy="336790"/>
            </a:xfrm>
            <a:prstGeom prst="line">
              <a:avLst/>
            </a:prstGeom>
            <a:grpFill/>
            <a:ln w="34925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C17AFE45-6F51-4D79-A89E-6534D4F144B1}"/>
                </a:ext>
              </a:extLst>
            </p:cNvPr>
            <p:cNvSpPr/>
            <p:nvPr/>
          </p:nvSpPr>
          <p:spPr>
            <a:xfrm>
              <a:off x="1985366" y="5088740"/>
              <a:ext cx="247637" cy="22750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C80DF9B5-7544-4DEF-867C-5C4D155FD3A5}"/>
              </a:ext>
            </a:extLst>
          </p:cNvPr>
          <p:cNvSpPr txBox="1"/>
          <p:nvPr/>
        </p:nvSpPr>
        <p:spPr>
          <a:xfrm>
            <a:off x="8574517" y="1694696"/>
            <a:ext cx="222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Redacted results available on </a:t>
            </a:r>
            <a:r>
              <a:rPr lang="en-GB" sz="1200" dirty="0" err="1">
                <a:solidFill>
                  <a:srgbClr val="000000"/>
                </a:solidFill>
                <a:latin typeface="Arial" panose="020B0604020202020204"/>
              </a:rPr>
              <a:t>Github</a:t>
            </a:r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 repo</a:t>
            </a: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88360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25BE-6E61-4693-9DD9-37ADCACB6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7" y="247184"/>
            <a:ext cx="9483327" cy="623236"/>
          </a:xfrm>
        </p:spPr>
        <p:txBody>
          <a:bodyPr>
            <a:noAutofit/>
          </a:bodyPr>
          <a:lstStyle/>
          <a:p>
            <a:r>
              <a:rPr lang="en-GB" sz="3600" dirty="0"/>
              <a:t>First output… in 42 days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D6FCE0-2147-4C73-ABD5-26DA48AF9CD9}"/>
              </a:ext>
            </a:extLst>
          </p:cNvPr>
          <p:cNvSpPr/>
          <p:nvPr/>
        </p:nvSpPr>
        <p:spPr>
          <a:xfrm>
            <a:off x="5274913" y="6394202"/>
            <a:ext cx="549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hlinkClick r:id="rId2"/>
              </a:rPr>
              <a:t>https://www.nature.com/articles/s41586-020-2521-4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7E7A27-0A93-41F0-8243-9520C741C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" y="1452708"/>
            <a:ext cx="3857244" cy="4941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F2E877-38EE-49E2-A2E0-65A4B97FD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384" y="1543428"/>
            <a:ext cx="6103665" cy="478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63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EFE4-D6DE-4B50-A0DA-A4D2C978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51" y="242556"/>
            <a:ext cx="9480857" cy="623236"/>
          </a:xfrm>
        </p:spPr>
        <p:txBody>
          <a:bodyPr>
            <a:noAutofit/>
          </a:bodyPr>
          <a:lstStyle/>
          <a:p>
            <a:r>
              <a:rPr lang="en-GB" sz="4800" dirty="0"/>
              <a:t>Next steps – formal risk prediction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528F0C1-9516-4BA1-89CC-115D3DB04E6A}"/>
              </a:ext>
            </a:extLst>
          </p:cNvPr>
          <p:cNvSpPr txBox="1">
            <a:spLocks/>
          </p:cNvSpPr>
          <p:nvPr/>
        </p:nvSpPr>
        <p:spPr>
          <a:xfrm>
            <a:off x="590511" y="1552283"/>
            <a:ext cx="7354081" cy="295576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060B88-44B1-4F32-A393-E5ABCFE98F02}"/>
              </a:ext>
            </a:extLst>
          </p:cNvPr>
          <p:cNvSpPr/>
          <p:nvPr/>
        </p:nvSpPr>
        <p:spPr>
          <a:xfrm>
            <a:off x="866919" y="1730052"/>
            <a:ext cx="10067781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0B050"/>
                </a:solidFill>
              </a:rPr>
              <a:t>Data</a:t>
            </a:r>
            <a:r>
              <a:rPr lang="en-GB" sz="2400" dirty="0"/>
              <a:t> 		Primary care electronic health records managed 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		by the TPP linked with ONS mortality data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0B050"/>
                </a:solidFill>
              </a:rPr>
              <a:t>Population</a:t>
            </a:r>
            <a:r>
              <a:rPr lang="en-GB" sz="2400" dirty="0"/>
              <a:t> 	~17 million adults in England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0B050"/>
                </a:solidFill>
              </a:rPr>
              <a:t>Outcome</a:t>
            </a:r>
            <a:r>
              <a:rPr lang="en-GB" sz="2400" dirty="0"/>
              <a:t> 	COVID-19-related death  (ONS; &gt;10,000 events)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0B050"/>
                </a:solidFill>
              </a:rPr>
              <a:t>Time-frame 	</a:t>
            </a:r>
            <a:r>
              <a:rPr lang="en-GB" sz="2400" dirty="0"/>
              <a:t>1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/>
              <a:t>March 2020 until 8 June 2020 (100 days)</a:t>
            </a:r>
          </a:p>
          <a:p>
            <a:pPr>
              <a:spcAft>
                <a:spcPts val="600"/>
              </a:spcAft>
            </a:pPr>
            <a:endParaRPr lang="en-GB" sz="2400" dirty="0"/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CB458"/>
                </a:solidFill>
              </a:rPr>
              <a:t>Potential predictors:  </a:t>
            </a:r>
            <a:r>
              <a:rPr lang="en-GB" sz="2400" dirty="0"/>
              <a:t>Demographic, cardiovascular, respiratory, neurological, kidney/liver disease, cancer, immunosuppression, frailty, mental illness and intellectual disability. </a:t>
            </a:r>
          </a:p>
          <a:p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06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622DB-A1BB-4181-B009-FB9456CA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predictors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CF0438-9367-4444-BE6C-49EC6ED7CD0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+mn-lt"/>
              </a:rPr>
              <a:t>Demographic</a:t>
            </a:r>
          </a:p>
          <a:p>
            <a:pPr lvl="1">
              <a:lnSpc>
                <a:spcPct val="107000"/>
              </a:lnSpc>
            </a:pPr>
            <a:r>
              <a:rPr lang="en-GB" dirty="0"/>
              <a:t>Age (cubic spline)</a:t>
            </a:r>
          </a:p>
          <a:p>
            <a:pPr lvl="1">
              <a:lnSpc>
                <a:spcPct val="107000"/>
              </a:lnSpc>
            </a:pPr>
            <a:r>
              <a:rPr lang="en-GB" dirty="0"/>
              <a:t>Male</a:t>
            </a:r>
          </a:p>
          <a:p>
            <a:pPr lvl="1">
              <a:lnSpc>
                <a:spcPct val="107000"/>
              </a:lnSpc>
            </a:pPr>
            <a:r>
              <a:rPr lang="en-GB" dirty="0"/>
              <a:t>Ethnicity (8 categories)</a:t>
            </a:r>
          </a:p>
          <a:p>
            <a:pPr lvl="1">
              <a:lnSpc>
                <a:spcPct val="107000"/>
              </a:lnSpc>
            </a:pPr>
            <a:r>
              <a:rPr lang="en-GB" dirty="0"/>
              <a:t>Obesity (5 categories)</a:t>
            </a:r>
          </a:p>
          <a:p>
            <a:pPr lvl="1">
              <a:lnSpc>
                <a:spcPct val="107000"/>
              </a:lnSpc>
            </a:pPr>
            <a:r>
              <a:rPr lang="en-GB" dirty="0"/>
              <a:t>Smoking (3 categories)</a:t>
            </a:r>
          </a:p>
          <a:p>
            <a:pPr lvl="1">
              <a:lnSpc>
                <a:spcPct val="107000"/>
              </a:lnSpc>
            </a:pPr>
            <a:r>
              <a:rPr lang="en-GB" dirty="0"/>
              <a:t>IMD (5 categories)</a:t>
            </a:r>
          </a:p>
          <a:p>
            <a:pPr lvl="1">
              <a:lnSpc>
                <a:spcPct val="107000"/>
              </a:lnSpc>
            </a:pPr>
            <a:r>
              <a:rPr lang="en-GB" dirty="0"/>
              <a:t>Rural/urban indicator</a:t>
            </a:r>
          </a:p>
          <a:p>
            <a:pPr lvl="1">
              <a:lnSpc>
                <a:spcPct val="107000"/>
              </a:lnSpc>
            </a:pPr>
            <a:r>
              <a:rPr lang="en-GB" dirty="0"/>
              <a:t>Household number (cubic spline)</a:t>
            </a:r>
          </a:p>
          <a:p>
            <a:pPr lvl="1">
              <a:lnSpc>
                <a:spcPct val="107000"/>
              </a:lnSpc>
            </a:pPr>
            <a:r>
              <a:rPr lang="en-GB" dirty="0"/>
              <a:t>Presence of children in household (up to 12 </a:t>
            </a:r>
            <a:r>
              <a:rPr lang="en-GB" dirty="0" err="1"/>
              <a:t>yrs</a:t>
            </a:r>
            <a:r>
              <a:rPr lang="en-GB" dirty="0"/>
              <a:t>)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GB" sz="24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E7F2D46-36AE-4B2D-9BEA-0D4B4A053F21}"/>
              </a:ext>
            </a:extLst>
          </p:cNvPr>
          <p:cNvSpPr txBox="1">
            <a:spLocks/>
          </p:cNvSpPr>
          <p:nvPr/>
        </p:nvSpPr>
        <p:spPr>
          <a:xfrm>
            <a:off x="6172199" y="1825625"/>
            <a:ext cx="5675243" cy="4634810"/>
          </a:xfr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Cardiovascular</a:t>
            </a:r>
          </a:p>
          <a:p>
            <a:pPr lvl="1"/>
            <a:r>
              <a:rPr lang="en-GB" sz="2400" dirty="0"/>
              <a:t>Diagnosed hypertension </a:t>
            </a:r>
          </a:p>
          <a:p>
            <a:pPr lvl="1"/>
            <a:r>
              <a:rPr lang="en-GB" sz="2400" dirty="0"/>
              <a:t>Blood pressure group </a:t>
            </a:r>
          </a:p>
          <a:p>
            <a:pPr lvl="1"/>
            <a:r>
              <a:rPr lang="en-GB" sz="2400" dirty="0"/>
              <a:t>Diabetes (4 categories)</a:t>
            </a:r>
          </a:p>
          <a:p>
            <a:pPr lvl="1"/>
            <a:r>
              <a:rPr lang="en-GB" sz="2400" dirty="0"/>
              <a:t>Chronic cardiac disease</a:t>
            </a:r>
          </a:p>
          <a:p>
            <a:pPr lvl="1"/>
            <a:r>
              <a:rPr lang="en-GB" sz="2400" dirty="0"/>
              <a:t>Atrial Fibrillation</a:t>
            </a:r>
          </a:p>
          <a:p>
            <a:pPr lvl="1"/>
            <a:r>
              <a:rPr lang="en-GB" sz="2400" dirty="0"/>
              <a:t>DVT/PE</a:t>
            </a:r>
          </a:p>
          <a:p>
            <a:pPr lvl="1"/>
            <a:r>
              <a:rPr lang="en-GB" sz="2400" dirty="0"/>
              <a:t>Peripheral arterial disease or lower leg amputation</a:t>
            </a:r>
          </a:p>
        </p:txBody>
      </p:sp>
    </p:spTree>
    <p:extLst>
      <p:ext uri="{BB962C8B-B14F-4D97-AF65-F5344CB8AC3E}">
        <p14:creationId xmlns:p14="http://schemas.microsoft.com/office/powerpoint/2010/main" val="3116027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622DB-A1BB-4181-B009-FB9456CA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predictors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CF0438-9367-4444-BE6C-49EC6ED7CD04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5181600" cy="45552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+mn-lt"/>
              </a:rPr>
              <a:t>Respiratory</a:t>
            </a:r>
          </a:p>
          <a:p>
            <a:pPr lvl="1"/>
            <a:r>
              <a:rPr lang="en-GB" sz="2400" dirty="0"/>
              <a:t>Asthma (with/wo OCS)</a:t>
            </a:r>
          </a:p>
          <a:p>
            <a:pPr lvl="1"/>
            <a:r>
              <a:rPr lang="en-GB" sz="2400" dirty="0"/>
              <a:t>Other respiratory disease</a:t>
            </a:r>
          </a:p>
          <a:p>
            <a:pPr lvl="1"/>
            <a:r>
              <a:rPr lang="en-GB" sz="2400" dirty="0"/>
              <a:t>Cystic Fibrosis and related conditions </a:t>
            </a:r>
          </a:p>
          <a:p>
            <a:pPr lvl="1"/>
            <a:endParaRPr lang="en-GB" sz="2400" dirty="0"/>
          </a:p>
          <a:p>
            <a:r>
              <a:rPr lang="en-GB" dirty="0">
                <a:latin typeface="+mn-lt"/>
              </a:rPr>
              <a:t>Neurological </a:t>
            </a:r>
          </a:p>
          <a:p>
            <a:pPr lvl="1"/>
            <a:r>
              <a:rPr lang="en-GB" sz="2400" dirty="0"/>
              <a:t>Stroke</a:t>
            </a:r>
          </a:p>
          <a:p>
            <a:pPr lvl="1"/>
            <a:r>
              <a:rPr lang="en-GB" sz="2400" dirty="0"/>
              <a:t>Dementia</a:t>
            </a:r>
          </a:p>
          <a:p>
            <a:pPr lvl="1"/>
            <a:r>
              <a:rPr lang="en-GB" sz="2400" dirty="0"/>
              <a:t>Other neurological condition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E7F2D46-36AE-4B2D-9BEA-0D4B4A053F21}"/>
              </a:ext>
            </a:extLst>
          </p:cNvPr>
          <p:cNvSpPr txBox="1">
            <a:spLocks/>
          </p:cNvSpPr>
          <p:nvPr/>
        </p:nvSpPr>
        <p:spPr>
          <a:xfrm>
            <a:off x="6172199" y="1626842"/>
            <a:ext cx="5675243" cy="4952026"/>
          </a:xfr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Kidney/liver</a:t>
            </a:r>
          </a:p>
          <a:p>
            <a:pPr lvl="1"/>
            <a:r>
              <a:rPr lang="en-GB" sz="2400" dirty="0"/>
              <a:t>Reduced kidney function                  (3 categories)</a:t>
            </a:r>
          </a:p>
          <a:p>
            <a:pPr lvl="1"/>
            <a:r>
              <a:rPr lang="en-GB" sz="2400" dirty="0"/>
              <a:t>Dialysis</a:t>
            </a:r>
          </a:p>
          <a:p>
            <a:pPr lvl="1"/>
            <a:r>
              <a:rPr lang="en-GB" sz="2400" dirty="0"/>
              <a:t>Liver disease</a:t>
            </a:r>
          </a:p>
          <a:p>
            <a:pPr lvl="1"/>
            <a:r>
              <a:rPr lang="en-GB" sz="2400" dirty="0"/>
              <a:t>Organ transplant</a:t>
            </a:r>
          </a:p>
          <a:p>
            <a:pPr lvl="1"/>
            <a:endParaRPr lang="en-GB" sz="1600" dirty="0"/>
          </a:p>
          <a:p>
            <a:pPr marL="0" indent="0">
              <a:buNone/>
            </a:pPr>
            <a:r>
              <a:rPr lang="en-GB" sz="2400" dirty="0"/>
              <a:t>Cancer</a:t>
            </a:r>
          </a:p>
          <a:p>
            <a:pPr lvl="1"/>
            <a:r>
              <a:rPr lang="en-GB" sz="2400" dirty="0"/>
              <a:t>Cancer excluding haematological     (4 categories)</a:t>
            </a:r>
          </a:p>
          <a:p>
            <a:pPr lvl="1"/>
            <a:r>
              <a:rPr lang="en-GB" sz="2400" dirty="0"/>
              <a:t>Haematological malignancy              (4 categories)</a:t>
            </a:r>
          </a:p>
        </p:txBody>
      </p:sp>
    </p:spTree>
    <p:extLst>
      <p:ext uri="{BB962C8B-B14F-4D97-AF65-F5344CB8AC3E}">
        <p14:creationId xmlns:p14="http://schemas.microsoft.com/office/powerpoint/2010/main" val="2475464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622DB-A1BB-4181-B009-FB9456CA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predictors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CF0438-9367-4444-BE6C-49EC6ED7CD0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GB" dirty="0">
                <a:latin typeface="+mn-lt"/>
              </a:rPr>
              <a:t>Immunosuppression</a:t>
            </a:r>
          </a:p>
          <a:p>
            <a:pPr lvl="1"/>
            <a:r>
              <a:rPr lang="en-GB" sz="2400" dirty="0"/>
              <a:t>Asplenia</a:t>
            </a:r>
          </a:p>
          <a:p>
            <a:pPr lvl="1"/>
            <a:r>
              <a:rPr lang="en-GB" sz="2400" dirty="0"/>
              <a:t>RA/SLE/Psoriasis</a:t>
            </a:r>
          </a:p>
          <a:p>
            <a:pPr lvl="1"/>
            <a:r>
              <a:rPr lang="en-GB" sz="2400" dirty="0"/>
              <a:t>Immunosuppression </a:t>
            </a:r>
          </a:p>
          <a:p>
            <a:pPr lvl="1"/>
            <a:r>
              <a:rPr lang="en-GB" sz="2400" dirty="0"/>
              <a:t>HIV</a:t>
            </a:r>
          </a:p>
          <a:p>
            <a:pPr lvl="1"/>
            <a:r>
              <a:rPr lang="en-GB" sz="2400" dirty="0"/>
              <a:t>Inflammatory bowel disease </a:t>
            </a:r>
            <a:endParaRPr lang="en-GB" sz="20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E7F2D46-36AE-4B2D-9BEA-0D4B4A053F21}"/>
              </a:ext>
            </a:extLst>
          </p:cNvPr>
          <p:cNvSpPr txBox="1">
            <a:spLocks/>
          </p:cNvSpPr>
          <p:nvPr/>
        </p:nvSpPr>
        <p:spPr>
          <a:xfrm>
            <a:off x="6172199" y="1825625"/>
            <a:ext cx="5675243" cy="4351338"/>
          </a:xfr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Frailty</a:t>
            </a:r>
          </a:p>
          <a:p>
            <a:pPr lvl="1"/>
            <a:r>
              <a:rPr lang="en-GB" sz="2400" dirty="0"/>
              <a:t>Fracture among 65+ (in last 2 </a:t>
            </a:r>
            <a:r>
              <a:rPr lang="en-GB" sz="2400" dirty="0" err="1"/>
              <a:t>yrs</a:t>
            </a:r>
            <a:r>
              <a:rPr lang="en-GB" sz="2400" dirty="0"/>
              <a:t>) 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Other</a:t>
            </a:r>
          </a:p>
          <a:p>
            <a:pPr lvl="1"/>
            <a:r>
              <a:rPr lang="en-GB" sz="2400" dirty="0"/>
              <a:t>Intellectual disability  (</a:t>
            </a:r>
            <a:r>
              <a:rPr lang="en-GB" sz="2400" dirty="0" err="1"/>
              <a:t>inc.</a:t>
            </a:r>
            <a:r>
              <a:rPr lang="en-GB" sz="2400" dirty="0"/>
              <a:t> Downs)</a:t>
            </a:r>
          </a:p>
          <a:p>
            <a:pPr lvl="1"/>
            <a:r>
              <a:rPr lang="en-GB" sz="2400" dirty="0"/>
              <a:t>Serious mental illness</a:t>
            </a:r>
          </a:p>
        </p:txBody>
      </p:sp>
    </p:spTree>
    <p:extLst>
      <p:ext uri="{BB962C8B-B14F-4D97-AF65-F5344CB8AC3E}">
        <p14:creationId xmlns:p14="http://schemas.microsoft.com/office/powerpoint/2010/main" val="4099009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EFE4-D6DE-4B50-A0DA-A4D2C978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00" y="242556"/>
            <a:ext cx="9867058" cy="623236"/>
          </a:xfrm>
        </p:spPr>
        <p:txBody>
          <a:bodyPr>
            <a:noAutofit/>
          </a:bodyPr>
          <a:lstStyle/>
          <a:p>
            <a:r>
              <a:rPr lang="en-GB" sz="4800" dirty="0"/>
              <a:t>Proxies for burden of infection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528F0C1-9516-4BA1-89CC-115D3DB04E6A}"/>
              </a:ext>
            </a:extLst>
          </p:cNvPr>
          <p:cNvSpPr txBox="1">
            <a:spLocks/>
          </p:cNvSpPr>
          <p:nvPr/>
        </p:nvSpPr>
        <p:spPr>
          <a:xfrm>
            <a:off x="590511" y="1552283"/>
            <a:ext cx="7354081" cy="295576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060B88-44B1-4F32-A393-E5ABCFE98F02}"/>
              </a:ext>
            </a:extLst>
          </p:cNvPr>
          <p:cNvSpPr/>
          <p:nvPr/>
        </p:nvSpPr>
        <p:spPr>
          <a:xfrm>
            <a:off x="472493" y="2199170"/>
            <a:ext cx="10809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7B36A6-A531-4A67-B3E2-36E19B8F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77818"/>
            <a:ext cx="10972801" cy="5137626"/>
          </a:xfrm>
        </p:spPr>
        <p:txBody>
          <a:bodyPr/>
          <a:lstStyle/>
          <a:p>
            <a:r>
              <a:rPr lang="en-GB" sz="2000" dirty="0"/>
              <a:t>Estimated force of infection</a:t>
            </a:r>
          </a:p>
          <a:p>
            <a:pPr lvl="1"/>
            <a:r>
              <a:rPr lang="en-GB" sz="2000" dirty="0"/>
              <a:t>By region and 5-year age-group</a:t>
            </a:r>
          </a:p>
          <a:p>
            <a:pPr lvl="1"/>
            <a:r>
              <a:rPr lang="en-GB" sz="2000" dirty="0"/>
              <a:t>Accounts for infection prevalence, social interaction, susceptibility </a:t>
            </a:r>
          </a:p>
          <a:p>
            <a:pPr lvl="1"/>
            <a:endParaRPr lang="en-GB" sz="1600" dirty="0"/>
          </a:p>
          <a:p>
            <a:r>
              <a:rPr lang="en-GB" sz="2000" dirty="0"/>
              <a:t>Smoothed rate of COVID-19 related A&amp;E attendances </a:t>
            </a:r>
          </a:p>
          <a:p>
            <a:pPr lvl="1"/>
            <a:r>
              <a:rPr lang="en-GB" sz="2000" dirty="0"/>
              <a:t>By STP</a:t>
            </a:r>
          </a:p>
          <a:p>
            <a:pPr lvl="1"/>
            <a:r>
              <a:rPr lang="en-GB" sz="2000" dirty="0"/>
              <a:t>Over last 7 days</a:t>
            </a:r>
          </a:p>
          <a:p>
            <a:pPr lvl="1"/>
            <a:r>
              <a:rPr lang="en-GB" sz="2000" dirty="0"/>
              <a:t>Likely to lag behind infection rate</a:t>
            </a:r>
          </a:p>
          <a:p>
            <a:pPr lvl="1"/>
            <a:endParaRPr lang="en-GB" sz="1600" dirty="0"/>
          </a:p>
          <a:p>
            <a:r>
              <a:rPr lang="en-GB" sz="2000" dirty="0"/>
              <a:t>Smoothed rate of suspected COVID-19 cases in primary care </a:t>
            </a:r>
          </a:p>
          <a:p>
            <a:pPr lvl="1"/>
            <a:r>
              <a:rPr lang="en-GB" sz="2000" dirty="0"/>
              <a:t>By STP</a:t>
            </a:r>
          </a:p>
          <a:p>
            <a:pPr lvl="1"/>
            <a:r>
              <a:rPr lang="en-GB" sz="2000" dirty="0"/>
              <a:t>Over last 7 days</a:t>
            </a:r>
          </a:p>
          <a:p>
            <a:pPr lvl="1"/>
            <a:r>
              <a:rPr lang="en-GB" sz="2000" dirty="0"/>
              <a:t>Likely to lag behind infection rate</a:t>
            </a:r>
          </a:p>
          <a:p>
            <a:pPr lvl="1"/>
            <a:r>
              <a:rPr lang="en-GB" sz="2000" dirty="0"/>
              <a:t>May be more affected by behavioural change?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445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628" y="5242400"/>
            <a:ext cx="2743200" cy="140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88" y="2520998"/>
            <a:ext cx="10210800" cy="166116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84468" y="2767281"/>
            <a:ext cx="96453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2. Risk prediction - methods</a:t>
            </a:r>
          </a:p>
        </p:txBody>
      </p:sp>
    </p:spTree>
    <p:extLst>
      <p:ext uri="{BB962C8B-B14F-4D97-AF65-F5344CB8AC3E}">
        <p14:creationId xmlns:p14="http://schemas.microsoft.com/office/powerpoint/2010/main" val="318493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16925-3DCC-4232-A5BE-71EA6E5B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8538"/>
            <a:ext cx="9483327" cy="785192"/>
          </a:xfrm>
        </p:spPr>
        <p:txBody>
          <a:bodyPr>
            <a:normAutofit/>
          </a:bodyPr>
          <a:lstStyle/>
          <a:p>
            <a:r>
              <a:rPr lang="en-GB" sz="4000" dirty="0"/>
              <a:t>Key challenges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57457-17B8-48BA-8C83-80BC5C5D8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Using large amounts of individual level patient data in a secure way that maintains privacy</a:t>
            </a:r>
          </a:p>
          <a:p>
            <a:endParaRPr lang="en-GB" dirty="0"/>
          </a:p>
          <a:p>
            <a:r>
              <a:rPr lang="en-GB" dirty="0"/>
              <a:t>Analysing large sample sizes with rare outcomes in a short timeframe</a:t>
            </a:r>
          </a:p>
          <a:p>
            <a:endParaRPr lang="en-GB" dirty="0"/>
          </a:p>
          <a:p>
            <a:r>
              <a:rPr lang="en-GB" dirty="0"/>
              <a:t>Selecting from a large number of potential predictors</a:t>
            </a:r>
          </a:p>
          <a:p>
            <a:endParaRPr lang="en-GB" dirty="0"/>
          </a:p>
          <a:p>
            <a:r>
              <a:rPr lang="en-GB" dirty="0"/>
              <a:t>Modelling risk of a dynamic process</a:t>
            </a:r>
          </a:p>
        </p:txBody>
      </p:sp>
    </p:spTree>
    <p:extLst>
      <p:ext uri="{BB962C8B-B14F-4D97-AF65-F5344CB8AC3E}">
        <p14:creationId xmlns:p14="http://schemas.microsoft.com/office/powerpoint/2010/main" val="1447068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622DB-A1BB-4181-B009-FB9456CA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C8E3C-A61A-4B0C-AD9E-616DBA1FC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Goal:  to predict 28-day COVID-19 related mortality</a:t>
            </a:r>
          </a:p>
          <a:p>
            <a:endParaRPr lang="en-GB" sz="2400" dirty="0"/>
          </a:p>
          <a:p>
            <a:r>
              <a:rPr lang="en-GB" sz="2400" dirty="0"/>
              <a:t>Approach A: case-cohort approach</a:t>
            </a:r>
          </a:p>
          <a:p>
            <a:pPr lvl="1"/>
            <a:r>
              <a:rPr lang="en-GB" sz="2000" dirty="0"/>
              <a:t>Computationally efficient way of exploring the traditional static cohort approach</a:t>
            </a:r>
          </a:p>
          <a:p>
            <a:pPr lvl="1"/>
            <a:endParaRPr lang="en-GB" sz="2000" dirty="0"/>
          </a:p>
          <a:p>
            <a:r>
              <a:rPr lang="en-GB" sz="2400" dirty="0"/>
              <a:t>Approach B: Landmarking 	</a:t>
            </a:r>
          </a:p>
          <a:p>
            <a:pPr lvl="1"/>
            <a:r>
              <a:rPr lang="en-GB" sz="2000" dirty="0"/>
              <a:t>Incorporating proxy measures of burden of infection at start of 28-day period</a:t>
            </a:r>
          </a:p>
          <a:p>
            <a:pPr lvl="1"/>
            <a:endParaRPr lang="en-GB" sz="2000" dirty="0"/>
          </a:p>
          <a:p>
            <a:r>
              <a:rPr lang="en-GB" sz="2400" dirty="0"/>
              <a:t>Approach C: Finer landmarking </a:t>
            </a:r>
          </a:p>
          <a:p>
            <a:pPr lvl="1"/>
            <a:r>
              <a:rPr lang="en-GB" sz="2000" dirty="0"/>
              <a:t>Updates proxy measures of burden of infection throughout 28-day period</a:t>
            </a:r>
          </a:p>
        </p:txBody>
      </p:sp>
    </p:spTree>
    <p:extLst>
      <p:ext uri="{BB962C8B-B14F-4D97-AF65-F5344CB8AC3E}">
        <p14:creationId xmlns:p14="http://schemas.microsoft.com/office/powerpoint/2010/main" val="76020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B882FA-EF43-4648-B5EB-26E27646D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2" y="1137703"/>
            <a:ext cx="9883017" cy="555133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5EDBAA-0AFC-4C7D-921C-108D83BA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335532"/>
            <a:ext cx="10993582" cy="802171"/>
          </a:xfrm>
        </p:spPr>
        <p:txBody>
          <a:bodyPr/>
          <a:lstStyle/>
          <a:p>
            <a:r>
              <a:rPr lang="en-GB" dirty="0"/>
              <a:t>One solution: Overlapping sequential sub-studies</a:t>
            </a:r>
          </a:p>
        </p:txBody>
      </p:sp>
    </p:spTree>
    <p:extLst>
      <p:ext uri="{BB962C8B-B14F-4D97-AF65-F5344CB8AC3E}">
        <p14:creationId xmlns:p14="http://schemas.microsoft.com/office/powerpoint/2010/main" val="1596338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622DB-A1BB-4181-B009-FB9456CA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 selection: Approach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C8E3C-A61A-4B0C-AD9E-616DBA1F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77818"/>
            <a:ext cx="10972801" cy="494286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+mn-lt"/>
              </a:rPr>
              <a:t>Lasso</a:t>
            </a:r>
          </a:p>
          <a:p>
            <a:r>
              <a:rPr lang="en-GB" dirty="0">
                <a:latin typeface="+mn-lt"/>
              </a:rPr>
              <a:t>3-fold cross-validation</a:t>
            </a: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Poisson regression</a:t>
            </a:r>
          </a:p>
          <a:p>
            <a:r>
              <a:rPr lang="en-GB" dirty="0">
                <a:latin typeface="+mn-lt"/>
              </a:rPr>
              <a:t>Age (linear) and sex forced in</a:t>
            </a:r>
          </a:p>
          <a:p>
            <a:r>
              <a:rPr lang="en-GB" dirty="0">
                <a:latin typeface="+mn-lt"/>
              </a:rPr>
              <a:t>Continuous variables standardised cubic splines</a:t>
            </a: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Considered:</a:t>
            </a:r>
          </a:p>
          <a:p>
            <a:pPr lvl="1"/>
            <a:r>
              <a:rPr lang="en-GB" sz="2400" dirty="0"/>
              <a:t>All main effects plus spline terms</a:t>
            </a:r>
          </a:p>
          <a:p>
            <a:pPr lvl="1"/>
            <a:r>
              <a:rPr lang="en-GB" sz="2400" dirty="0"/>
              <a:t>Interactions with age (linear)</a:t>
            </a:r>
          </a:p>
          <a:p>
            <a:pPr lvl="1"/>
            <a:r>
              <a:rPr lang="en-GB" sz="2400" dirty="0"/>
              <a:t>Interactions with sex</a:t>
            </a:r>
          </a:p>
          <a:p>
            <a:pPr lvl="1"/>
            <a:endParaRPr lang="en-GB" sz="2400" dirty="0"/>
          </a:p>
          <a:p>
            <a:r>
              <a:rPr lang="en-GB" dirty="0">
                <a:latin typeface="+mn-lt"/>
              </a:rPr>
              <a:t>4% random sample (~700,000 people)</a:t>
            </a:r>
          </a:p>
          <a:p>
            <a:r>
              <a:rPr lang="en-GB" dirty="0">
                <a:latin typeface="+mn-lt"/>
              </a:rPr>
              <a:t>(Single model on whole sample ~ 4-5 hours; lasso 4% ~ 35 hours)</a:t>
            </a:r>
          </a:p>
        </p:txBody>
      </p:sp>
    </p:spTree>
    <p:extLst>
      <p:ext uri="{BB962C8B-B14F-4D97-AF65-F5344CB8AC3E}">
        <p14:creationId xmlns:p14="http://schemas.microsoft.com/office/powerpoint/2010/main" val="831450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730DB-7877-4CB5-B44E-16859AB7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 selection: Approach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4176E-B41B-48F4-B7CD-E6D13C376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Two-stage process</a:t>
            </a: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Select functional form for time-varying proxy: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Model adjusted only for age and proxy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Compare different functional forms using AIC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Polynomial, lagged, log with and w\o quadratic coefficients</a:t>
            </a: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Select patient characteristics: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Functional form for proxies of infection (approach B) forced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3% random sample at 3 non-overlapping time-points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Poisson regression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433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DC930-28F5-453B-AAB4-DB173C4D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development: Approach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F0115-60A1-4EFE-B910-1D579D55F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08852"/>
            <a:ext cx="10972801" cy="5270016"/>
          </a:xfrm>
        </p:spPr>
        <p:txBody>
          <a:bodyPr>
            <a:noAutofit/>
          </a:bodyPr>
          <a:lstStyle/>
          <a:p>
            <a:r>
              <a:rPr lang="en-GB" sz="2000" dirty="0">
                <a:latin typeface="+mn-lt"/>
              </a:rPr>
              <a:t>Follow-up</a:t>
            </a:r>
          </a:p>
          <a:p>
            <a:pPr lvl="1"/>
            <a:r>
              <a:rPr lang="en-GB" sz="2000" dirty="0"/>
              <a:t>Start: 1st March 2020</a:t>
            </a:r>
          </a:p>
          <a:p>
            <a:pPr lvl="1"/>
            <a:r>
              <a:rPr lang="en-GB" sz="2000" dirty="0"/>
              <a:t>End, first of: COVID-19 death or 8th June 2020  (max 100 days)</a:t>
            </a:r>
          </a:p>
          <a:p>
            <a:pPr lvl="1"/>
            <a:r>
              <a:rPr lang="en-GB" sz="2000" dirty="0"/>
              <a:t>NB: no censoring for non-COVID death</a:t>
            </a:r>
          </a:p>
          <a:p>
            <a:pPr lvl="1"/>
            <a:endParaRPr lang="en-GB" sz="1400" dirty="0"/>
          </a:p>
          <a:p>
            <a:r>
              <a:rPr lang="en-GB" sz="2000" dirty="0">
                <a:latin typeface="+mn-lt"/>
              </a:rPr>
              <a:t>Outcome</a:t>
            </a:r>
          </a:p>
          <a:p>
            <a:pPr lvl="1"/>
            <a:r>
              <a:rPr lang="en-GB" sz="2000" dirty="0"/>
              <a:t>COVID-19 related death</a:t>
            </a:r>
          </a:p>
          <a:p>
            <a:pPr lvl="1"/>
            <a:endParaRPr lang="en-GB" sz="1400" dirty="0"/>
          </a:p>
          <a:p>
            <a:r>
              <a:rPr lang="en-GB" sz="2000" dirty="0">
                <a:latin typeface="+mn-lt"/>
              </a:rPr>
              <a:t>Model</a:t>
            </a:r>
          </a:p>
          <a:p>
            <a:pPr lvl="1"/>
            <a:r>
              <a:rPr lang="en-GB" sz="2000" dirty="0"/>
              <a:t>Cox, Royston-Parmar, Weibull, Gamma</a:t>
            </a:r>
          </a:p>
          <a:p>
            <a:pPr lvl="1"/>
            <a:endParaRPr lang="en-GB" sz="1400" dirty="0"/>
          </a:p>
          <a:p>
            <a:r>
              <a:rPr lang="en-GB" sz="2000" dirty="0">
                <a:latin typeface="+mn-lt"/>
              </a:rPr>
              <a:t>Model fitting</a:t>
            </a:r>
          </a:p>
          <a:p>
            <a:pPr lvl="1"/>
            <a:r>
              <a:rPr lang="en-GB" sz="2000" dirty="0"/>
              <a:t>Case-cohort sample </a:t>
            </a:r>
          </a:p>
          <a:p>
            <a:pPr lvl="1"/>
            <a:r>
              <a:rPr lang="en-GB" sz="2000" dirty="0"/>
              <a:t>All cases (COVID-19-related death) and age-stratified random sample of all eligible patients</a:t>
            </a:r>
          </a:p>
          <a:p>
            <a:pPr lvl="1"/>
            <a:r>
              <a:rPr lang="en-GB" sz="2000" dirty="0"/>
              <a:t>Barlow weights used in analysis</a:t>
            </a:r>
          </a:p>
        </p:txBody>
      </p:sp>
    </p:spTree>
    <p:extLst>
      <p:ext uri="{BB962C8B-B14F-4D97-AF65-F5344CB8AC3E}">
        <p14:creationId xmlns:p14="http://schemas.microsoft.com/office/powerpoint/2010/main" val="2457241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50BC-19AD-4991-AC89-7952178C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development: Approach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A6DC5-2717-4290-A8F9-76973424D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77818"/>
            <a:ext cx="10972801" cy="5101050"/>
          </a:xfrm>
        </p:spPr>
        <p:txBody>
          <a:bodyPr>
            <a:normAutofit fontScale="77500" lnSpcReduction="20000"/>
          </a:bodyPr>
          <a:lstStyle/>
          <a:p>
            <a:r>
              <a:rPr lang="en-GB" sz="2600" dirty="0">
                <a:latin typeface="+mn-lt"/>
              </a:rPr>
              <a:t>Design</a:t>
            </a:r>
          </a:p>
          <a:p>
            <a:pPr lvl="1"/>
            <a:r>
              <a:rPr lang="en-GB" sz="2600" dirty="0"/>
              <a:t>73 overlapping sequential sub-studies</a:t>
            </a:r>
          </a:p>
          <a:p>
            <a:pPr lvl="1"/>
            <a:endParaRPr lang="en-GB" sz="2600" dirty="0"/>
          </a:p>
          <a:p>
            <a:r>
              <a:rPr lang="en-GB" sz="2600" dirty="0">
                <a:latin typeface="+mn-lt"/>
              </a:rPr>
              <a:t>Follow-up</a:t>
            </a:r>
          </a:p>
          <a:p>
            <a:pPr lvl="1"/>
            <a:r>
              <a:rPr lang="en-GB" sz="2600" dirty="0"/>
              <a:t>Sub-study day 1 until day 28 or COVID-19 related death</a:t>
            </a:r>
          </a:p>
          <a:p>
            <a:pPr lvl="1"/>
            <a:endParaRPr lang="en-GB" sz="2600" dirty="0"/>
          </a:p>
          <a:p>
            <a:r>
              <a:rPr lang="en-GB" sz="2600" dirty="0">
                <a:latin typeface="+mn-lt"/>
              </a:rPr>
              <a:t>Outcome </a:t>
            </a:r>
          </a:p>
          <a:p>
            <a:pPr lvl="1"/>
            <a:r>
              <a:rPr lang="en-GB" sz="2600" dirty="0"/>
              <a:t>28-day COVID-19 related death</a:t>
            </a:r>
          </a:p>
          <a:p>
            <a:pPr lvl="1"/>
            <a:endParaRPr lang="en-GB" sz="2600" dirty="0"/>
          </a:p>
          <a:p>
            <a:r>
              <a:rPr lang="en-GB" sz="2600" dirty="0">
                <a:latin typeface="+mn-lt"/>
              </a:rPr>
              <a:t>Model</a:t>
            </a:r>
          </a:p>
          <a:p>
            <a:pPr lvl="1"/>
            <a:r>
              <a:rPr lang="en-GB" sz="2600" dirty="0"/>
              <a:t>Logistic, Poisson, Weibull</a:t>
            </a:r>
          </a:p>
          <a:p>
            <a:pPr lvl="1"/>
            <a:endParaRPr lang="en-GB" sz="2600" dirty="0"/>
          </a:p>
          <a:p>
            <a:r>
              <a:rPr lang="en-GB" sz="2600" dirty="0">
                <a:latin typeface="+mn-lt"/>
              </a:rPr>
              <a:t>Model fitting</a:t>
            </a:r>
          </a:p>
          <a:p>
            <a:pPr lvl="1"/>
            <a:r>
              <a:rPr lang="en-GB" sz="2600" dirty="0"/>
              <a:t>Case-cohort sample </a:t>
            </a:r>
          </a:p>
          <a:p>
            <a:pPr lvl="1"/>
            <a:r>
              <a:rPr lang="en-GB" sz="2600" dirty="0"/>
              <a:t>All cases (28-day COVID-19 death) and age-stratified random sample of all eligible patients</a:t>
            </a:r>
          </a:p>
          <a:p>
            <a:pPr lvl="1"/>
            <a:r>
              <a:rPr lang="en-GB" sz="2600" dirty="0"/>
              <a:t>Weighting used in analysis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611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50BC-19AD-4991-AC89-7952178C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A6DC5-2717-4290-A8F9-76973424D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77818"/>
            <a:ext cx="10972801" cy="4048339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3 validation periods</a:t>
            </a:r>
          </a:p>
          <a:p>
            <a:r>
              <a:rPr lang="en-GB" dirty="0">
                <a:latin typeface="+mn-lt"/>
              </a:rPr>
              <a:t>28 days</a:t>
            </a:r>
          </a:p>
          <a:p>
            <a:r>
              <a:rPr lang="en-GB" dirty="0">
                <a:latin typeface="+mn-lt"/>
              </a:rPr>
              <a:t>All within 100 day timeframe</a:t>
            </a: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Internal</a:t>
            </a:r>
          </a:p>
          <a:p>
            <a:r>
              <a:rPr lang="en-GB" dirty="0">
                <a:latin typeface="+mn-lt"/>
              </a:rPr>
              <a:t>Internal-external</a:t>
            </a:r>
          </a:p>
          <a:p>
            <a:pPr lvl="1"/>
            <a:r>
              <a:rPr lang="en-GB" sz="2400" dirty="0"/>
              <a:t>Leave-one-out (7 region); assess model on omitted region</a:t>
            </a:r>
          </a:p>
          <a:p>
            <a:pPr lvl="1"/>
            <a:r>
              <a:rPr lang="en-GB" sz="2400" dirty="0"/>
              <a:t>Leave out later time (validation period 3); assess model in period 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188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B42B9C-FD4B-4BCD-8BF0-D4BD94620AC8}"/>
              </a:ext>
            </a:extLst>
          </p:cNvPr>
          <p:cNvSpPr/>
          <p:nvPr/>
        </p:nvSpPr>
        <p:spPr>
          <a:xfrm>
            <a:off x="0" y="0"/>
            <a:ext cx="12573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6C508-97BC-445C-A6D7-6B63722E3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35" y="491987"/>
            <a:ext cx="9585729" cy="58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3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50BC-19AD-4991-AC89-7952178C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Measures of model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A6DC5-2717-4290-A8F9-76973424D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77818"/>
            <a:ext cx="10972801" cy="5101050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Discrimination</a:t>
            </a:r>
          </a:p>
          <a:p>
            <a:r>
              <a:rPr lang="en-GB" b="1" dirty="0">
                <a:solidFill>
                  <a:srgbClr val="2BAC6D"/>
                </a:solidFill>
                <a:latin typeface="+mn-lt"/>
              </a:rPr>
              <a:t>The ability to distinguish between cases and non-cases </a:t>
            </a:r>
          </a:p>
          <a:p>
            <a:pPr lvl="1"/>
            <a:r>
              <a:rPr lang="en-GB" sz="2400" dirty="0"/>
              <a:t>Harrell’s C-statistic</a:t>
            </a:r>
          </a:p>
          <a:p>
            <a:pPr lvl="1"/>
            <a:endParaRPr lang="en-GB" sz="2400" dirty="0"/>
          </a:p>
          <a:p>
            <a:r>
              <a:rPr lang="en-GB" dirty="0">
                <a:latin typeface="+mn-lt"/>
              </a:rPr>
              <a:t>Calibration </a:t>
            </a:r>
          </a:p>
          <a:p>
            <a:r>
              <a:rPr lang="en-GB" b="1" dirty="0">
                <a:solidFill>
                  <a:srgbClr val="2BAC6D"/>
                </a:solidFill>
                <a:latin typeface="+mn-lt"/>
              </a:rPr>
              <a:t>Agreement between observed outcomes and predictions</a:t>
            </a:r>
          </a:p>
          <a:p>
            <a:pPr lvl="1"/>
            <a:r>
              <a:rPr lang="en-GB" sz="2400" dirty="0"/>
              <a:t>Mean calibration (mean observed vs predicted risk)</a:t>
            </a:r>
          </a:p>
          <a:p>
            <a:pPr lvl="1"/>
            <a:r>
              <a:rPr lang="en-GB" sz="2400" dirty="0"/>
              <a:t>Calibration intercept</a:t>
            </a:r>
          </a:p>
          <a:p>
            <a:pPr lvl="1"/>
            <a:r>
              <a:rPr lang="en-GB" sz="2400" dirty="0"/>
              <a:t>Calibration slope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852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20AE3-FB1C-44A4-83AA-D2B7EA07BB80}"/>
              </a:ext>
            </a:extLst>
          </p:cNvPr>
          <p:cNvSpPr/>
          <p:nvPr/>
        </p:nvSpPr>
        <p:spPr>
          <a:xfrm>
            <a:off x="2286000" y="2847975"/>
            <a:ext cx="6753225" cy="11620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Results – to be released shortly!</a:t>
            </a:r>
          </a:p>
        </p:txBody>
      </p:sp>
    </p:spTree>
    <p:extLst>
      <p:ext uri="{BB962C8B-B14F-4D97-AF65-F5344CB8AC3E}">
        <p14:creationId xmlns:p14="http://schemas.microsoft.com/office/powerpoint/2010/main" val="394494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EE79-7822-4608-81A6-BC2E294AB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BB6C5-F32B-44B8-8A77-16DC73492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Incorporating the burden of infection into a model for COVID-19 mortality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OpenSAFELY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Our risk prediction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trike="sngStrike" dirty="0"/>
              <a:t>Some early results</a:t>
            </a:r>
          </a:p>
        </p:txBody>
      </p:sp>
    </p:spTree>
    <p:extLst>
      <p:ext uri="{BB962C8B-B14F-4D97-AF65-F5344CB8AC3E}">
        <p14:creationId xmlns:p14="http://schemas.microsoft.com/office/powerpoint/2010/main" val="15964694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F8C98-B507-4987-A71B-ADA041F07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Nature paper:  Flowchart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9160EFE-3167-41FC-A59E-C6097DFF1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886" y="1671547"/>
            <a:ext cx="3795211" cy="47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95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50BC-19AD-4991-AC89-7952178C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Nature paper:  Kaplan-Meier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A6DC5-2717-4290-A8F9-76973424D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76218"/>
            <a:ext cx="10972801" cy="118225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N=17,278,392</a:t>
            </a:r>
          </a:p>
          <a:p>
            <a:r>
              <a:rPr lang="en-GB" dirty="0"/>
              <a:t>COVID-19 related deaths n=10,926</a:t>
            </a:r>
          </a:p>
          <a:p>
            <a:r>
              <a:rPr lang="en-GB" dirty="0"/>
              <a:t>In nearly 3 months, 0.06% died from COVID-19 related causes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6C41814-C9A7-4E53-A5A8-7F167ECAA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899" y="2978435"/>
            <a:ext cx="5530319" cy="35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62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28A98F-4607-47EC-B05E-F00A126F05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141CF3-08F3-1A43-BB9D-B3EE28F99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8494" y="254126"/>
            <a:ext cx="4344000" cy="6516000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89FF97-B351-4F33-9380-613E4630AB0B}"/>
              </a:ext>
            </a:extLst>
          </p:cNvPr>
          <p:cNvSpPr txBox="1">
            <a:spLocks/>
          </p:cNvSpPr>
          <p:nvPr/>
        </p:nvSpPr>
        <p:spPr>
          <a:xfrm>
            <a:off x="609600" y="1376218"/>
            <a:ext cx="2401958" cy="11822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C-statistic = 0.93</a:t>
            </a:r>
          </a:p>
        </p:txBody>
      </p:sp>
    </p:spTree>
    <p:extLst>
      <p:ext uri="{BB962C8B-B14F-4D97-AF65-F5344CB8AC3E}">
        <p14:creationId xmlns:p14="http://schemas.microsoft.com/office/powerpoint/2010/main" val="2081377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628" y="5242400"/>
            <a:ext cx="2743200" cy="140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88" y="2520998"/>
            <a:ext cx="10210800" cy="166116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84468" y="2767281"/>
            <a:ext cx="8952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767867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259E4-C5F7-DE40-B383-F5E52982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AE8F6-A9DB-114B-A510-2004D8DDA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48" y="1524062"/>
            <a:ext cx="10972801" cy="4449355"/>
          </a:xfrm>
        </p:spPr>
        <p:txBody>
          <a:bodyPr/>
          <a:lstStyle/>
          <a:p>
            <a:r>
              <a:rPr lang="en-GB" sz="2000" dirty="0" err="1">
                <a:latin typeface="+mn-lt"/>
                <a:cs typeface="Arial" panose="020B0604020202020204" pitchFamily="34" charset="0"/>
              </a:rPr>
              <a:t>OpenSAFELY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+mn-lt"/>
                <a:cs typeface="Arial" panose="020B0604020202020204" pitchFamily="34" charset="0"/>
              </a:rPr>
              <a:t>OpenSAFELY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 uses a new model for enhanced security and timely access to data: we don’t transport large volumes of potentially disclosive pseudonymised patient data outside of the secure environments managed by the electronic health record software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Trusted analysts can run large scale computation across near real-time pseudonymised patient records inside the data centre of the electronic health records software company</a:t>
            </a:r>
          </a:p>
          <a:p>
            <a:endParaRPr lang="en-GB" sz="2000" dirty="0">
              <a:latin typeface="+mn-lt"/>
              <a:cs typeface="Arial" panose="020B0604020202020204" pitchFamily="34" charset="0"/>
            </a:endParaRPr>
          </a:p>
          <a:p>
            <a:r>
              <a:rPr lang="en-GB" sz="2000" dirty="0">
                <a:latin typeface="+mn-lt"/>
                <a:cs typeface="Arial" panose="020B0604020202020204" pitchFamily="34" charset="0"/>
              </a:rPr>
              <a:t>Risk prediction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We have explored factors associated with COVID-19 related death in the largest cohort study conducted by any country to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Incorporating time-varying measures of the burden of infection into models for COVID-19 mortality may be able to improve calibration without losing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1492578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555D4-E363-4344-9F1F-328179631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2AF08-3B25-435A-B5BC-B11A6C313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952" y="4747074"/>
            <a:ext cx="9131591" cy="1880611"/>
          </a:xfrm>
        </p:spPr>
        <p:txBody>
          <a:bodyPr/>
          <a:lstStyle/>
          <a:p>
            <a:r>
              <a:rPr lang="en-GB" dirty="0"/>
              <a:t>We are grateful for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 the support received from the TPP Technical Operations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assistance from the information governance and database teams at NHS England and NHSX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D28D8E-6435-4A77-A147-D58E9EDBEC37}"/>
              </a:ext>
            </a:extLst>
          </p:cNvPr>
          <p:cNvSpPr/>
          <p:nvPr/>
        </p:nvSpPr>
        <p:spPr>
          <a:xfrm>
            <a:off x="2890836" y="2176462"/>
            <a:ext cx="6219825" cy="2362200"/>
          </a:xfrm>
          <a:prstGeom prst="rect">
            <a:avLst/>
          </a:prstGeom>
          <a:solidFill>
            <a:srgbClr val="F972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This work uses data provided by patients and collected by the NHS as part of their care and support  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#</a:t>
            </a:r>
            <a:r>
              <a:rPr lang="en-GB" sz="2400" dirty="0" err="1"/>
              <a:t>datasaveslives</a:t>
            </a:r>
            <a:endParaRPr lang="en-GB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9E0609-E007-446F-BAC4-B6BEC722DB96}"/>
              </a:ext>
            </a:extLst>
          </p:cNvPr>
          <p:cNvSpPr txBox="1">
            <a:spLocks/>
          </p:cNvSpPr>
          <p:nvPr/>
        </p:nvSpPr>
        <p:spPr>
          <a:xfrm>
            <a:off x="375802" y="1345368"/>
            <a:ext cx="11040343" cy="62323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This work has been made possible by a very large number of people. Too many to list! </a:t>
            </a:r>
          </a:p>
        </p:txBody>
      </p:sp>
    </p:spTree>
    <p:extLst>
      <p:ext uri="{BB962C8B-B14F-4D97-AF65-F5344CB8AC3E}">
        <p14:creationId xmlns:p14="http://schemas.microsoft.com/office/powerpoint/2010/main" val="34892494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259E4-C5F7-DE40-B383-F5E52982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OpenSAFELY</a:t>
            </a:r>
            <a:r>
              <a:rPr lang="en-GB" dirty="0"/>
              <a:t>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AE8F6-A9DB-114B-A510-2004D8DDA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48" y="1524063"/>
            <a:ext cx="10972801" cy="4966190"/>
          </a:xfrm>
        </p:spPr>
        <p:txBody>
          <a:bodyPr/>
          <a:lstStyle/>
          <a:p>
            <a:r>
              <a:rPr lang="en-GB" sz="1400" b="1" dirty="0"/>
              <a:t>Published or accepted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The </a:t>
            </a:r>
            <a:r>
              <a:rPr lang="en-GB" sz="1600" dirty="0" err="1"/>
              <a:t>OpenSAFELY</a:t>
            </a:r>
            <a:r>
              <a:rPr lang="en-GB" sz="1600" dirty="0"/>
              <a:t> Collaborative,  Williamson EJ, </a:t>
            </a:r>
            <a:r>
              <a:rPr lang="en-GB" sz="1600" i="1" dirty="0"/>
              <a:t>et al.</a:t>
            </a:r>
            <a:r>
              <a:rPr lang="en-GB" sz="1600" dirty="0"/>
              <a:t> Factors associated with COVID-19-related death using </a:t>
            </a:r>
            <a:r>
              <a:rPr lang="en-GB" sz="1600" dirty="0" err="1"/>
              <a:t>OpenSAFELY</a:t>
            </a:r>
            <a:r>
              <a:rPr lang="en-GB" sz="1600" dirty="0"/>
              <a:t>. Nature. 2020 Aug;584(7821):430-436. </a:t>
            </a:r>
            <a:r>
              <a:rPr lang="en-GB" sz="1600" dirty="0" err="1"/>
              <a:t>doi</a:t>
            </a:r>
            <a:r>
              <a:rPr lang="en-GB" sz="1600" dirty="0"/>
              <a:t>: 10.1038/s41586-020-2521-4. </a:t>
            </a:r>
            <a:r>
              <a:rPr lang="en-GB" sz="1600" dirty="0" err="1"/>
              <a:t>Epub</a:t>
            </a:r>
            <a:r>
              <a:rPr lang="en-GB" sz="1600" dirty="0"/>
              <a:t> 2020 Jul 8. PMID: 32640463.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The </a:t>
            </a:r>
            <a:r>
              <a:rPr lang="en-GB" sz="1600" dirty="0" err="1"/>
              <a:t>OpenSAFELY</a:t>
            </a:r>
            <a:r>
              <a:rPr lang="en-GB" sz="1600" dirty="0"/>
              <a:t> Collaborative, Williamson EJ, Tazare J </a:t>
            </a:r>
            <a:r>
              <a:rPr lang="en-GB" sz="1600" i="1" dirty="0"/>
              <a:t>et al.</a:t>
            </a:r>
            <a:r>
              <a:rPr lang="en-GB" sz="1600" dirty="0"/>
              <a:t> Study protocol: Comparison of different risk prediction modelling approaches for COVID-19 related death using the </a:t>
            </a:r>
            <a:r>
              <a:rPr lang="en-GB" sz="1600" dirty="0" err="1"/>
              <a:t>OpenSAFELY</a:t>
            </a:r>
            <a:r>
              <a:rPr lang="en-GB" sz="1600" dirty="0"/>
              <a:t> platform [version 1; peer review: 1 approved]. </a:t>
            </a:r>
            <a:r>
              <a:rPr lang="en-GB" sz="1600" i="1" dirty="0" err="1"/>
              <a:t>Wellcome</a:t>
            </a:r>
            <a:r>
              <a:rPr lang="en-GB" sz="1600" i="1" dirty="0"/>
              <a:t> Open Res</a:t>
            </a:r>
            <a:r>
              <a:rPr lang="en-GB" sz="1600" dirty="0"/>
              <a:t> 2020, </a:t>
            </a:r>
            <a:r>
              <a:rPr lang="en-GB" sz="1600" b="1" dirty="0"/>
              <a:t>5</a:t>
            </a:r>
            <a:r>
              <a:rPr lang="en-GB" sz="1600" dirty="0"/>
              <a:t>:243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Schultz A et al: Risk of Covid-19-related death among patients with COPD or asthma prescribed inhaled corticosteroids: The Lancet Respiratory Medicine online October 2020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Rentsch CT et al: Hydroxychloroquine for prevention of covid-19 mortality: a population-based cohort study: The Lancet Rheumatology. Accepted</a:t>
            </a:r>
          </a:p>
          <a:p>
            <a:endParaRPr lang="en-GB" sz="1200" dirty="0"/>
          </a:p>
          <a:p>
            <a:r>
              <a:rPr lang="en-GB" sz="1200" b="1" dirty="0"/>
              <a:t>On </a:t>
            </a:r>
            <a:r>
              <a:rPr lang="en-GB" sz="1200" b="1" dirty="0" err="1"/>
              <a:t>MedXriv</a:t>
            </a:r>
            <a:r>
              <a:rPr lang="en-GB" sz="1200" b="1" dirty="0"/>
              <a:t> pre-print server</a:t>
            </a:r>
          </a:p>
          <a:p>
            <a:pPr>
              <a:spcAft>
                <a:spcPts val="600"/>
              </a:spcAft>
            </a:pPr>
            <a:r>
              <a:rPr lang="en-GB" sz="1600" dirty="0" err="1"/>
              <a:t>OpenSafely</a:t>
            </a:r>
            <a:r>
              <a:rPr lang="en-GB" sz="1600" dirty="0"/>
              <a:t>: do adults prescribed non-steroidal anti-inflammatory drugs have an increased risk of death from covid-19?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HIV infection and covid-19 death: population-based cohort analysis of UK primary care data and linked national death registrations within the </a:t>
            </a:r>
            <a:r>
              <a:rPr lang="en-GB" sz="1600" dirty="0" err="1"/>
              <a:t>OpenSafely</a:t>
            </a:r>
            <a:r>
              <a:rPr lang="en-GB" sz="1600" dirty="0"/>
              <a:t> platform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Ethnic differences in covid-19 infection, hospitalisation, and mortality: an </a:t>
            </a:r>
            <a:r>
              <a:rPr lang="en-GB" sz="1600" dirty="0" err="1"/>
              <a:t>OpenSafely</a:t>
            </a:r>
            <a:r>
              <a:rPr lang="en-GB" sz="1600" dirty="0"/>
              <a:t> analysis of 17 million adults in England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92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628" y="5242400"/>
            <a:ext cx="2743200" cy="140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88" y="2520998"/>
            <a:ext cx="10210800" cy="166116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84468" y="2767281"/>
            <a:ext cx="96453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2. Incorporating the time-varying burden of infection in COVID-19 mortality model</a:t>
            </a:r>
          </a:p>
        </p:txBody>
      </p:sp>
    </p:spTree>
    <p:extLst>
      <p:ext uri="{BB962C8B-B14F-4D97-AF65-F5344CB8AC3E}">
        <p14:creationId xmlns:p14="http://schemas.microsoft.com/office/powerpoint/2010/main" val="3545461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EFE4-D6DE-4B50-A0DA-A4D2C978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00" y="242556"/>
            <a:ext cx="9867058" cy="623236"/>
          </a:xfrm>
        </p:spPr>
        <p:txBody>
          <a:bodyPr>
            <a:noAutofit/>
          </a:bodyPr>
          <a:lstStyle/>
          <a:p>
            <a:r>
              <a:rPr lang="en-GB" sz="4800" dirty="0"/>
              <a:t>Risk prediction for infectious disease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528F0C1-9516-4BA1-89CC-115D3DB04E6A}"/>
              </a:ext>
            </a:extLst>
          </p:cNvPr>
          <p:cNvSpPr txBox="1">
            <a:spLocks/>
          </p:cNvSpPr>
          <p:nvPr/>
        </p:nvSpPr>
        <p:spPr>
          <a:xfrm>
            <a:off x="590511" y="1552283"/>
            <a:ext cx="7354081" cy="295576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060B88-44B1-4F32-A393-E5ABCFE98F02}"/>
              </a:ext>
            </a:extLst>
          </p:cNvPr>
          <p:cNvSpPr/>
          <p:nvPr/>
        </p:nvSpPr>
        <p:spPr>
          <a:xfrm>
            <a:off x="472493" y="2199170"/>
            <a:ext cx="10809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7B36A6-A531-4A67-B3E2-36E19B8F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77818"/>
            <a:ext cx="10972801" cy="4873286"/>
          </a:xfrm>
        </p:spPr>
        <p:txBody>
          <a:bodyPr/>
          <a:lstStyle/>
          <a:p>
            <a:r>
              <a:rPr lang="en-GB" dirty="0"/>
              <a:t>Clinical prediction models typically assume that the underlying context remains relatively stable.</a:t>
            </a:r>
          </a:p>
          <a:p>
            <a:endParaRPr lang="en-GB" sz="1600" dirty="0"/>
          </a:p>
          <a:p>
            <a:r>
              <a:rPr lang="en-GB" dirty="0"/>
              <a:t>For COVID-19, the burden of infection in the population of interest will impact risk of the outcome in a time-varying way.</a:t>
            </a:r>
          </a:p>
          <a:p>
            <a:endParaRPr lang="en-GB" sz="1600" dirty="0"/>
          </a:p>
          <a:p>
            <a:r>
              <a:rPr lang="en-GB" dirty="0"/>
              <a:t>This is likely to result in poor calibration (poor agreement between predicted and observed risks). Effects on discrimination are unclear. </a:t>
            </a:r>
          </a:p>
          <a:p>
            <a:endParaRPr lang="en-GB" dirty="0"/>
          </a:p>
          <a:p>
            <a:r>
              <a:rPr lang="en-GB" dirty="0"/>
              <a:t>Solution: Explicitly incorporate a measure of the burden of infection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98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EFE4-D6DE-4B50-A0DA-A4D2C978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00" y="242556"/>
            <a:ext cx="9867058" cy="623236"/>
          </a:xfrm>
        </p:spPr>
        <p:txBody>
          <a:bodyPr>
            <a:noAutofit/>
          </a:bodyPr>
          <a:lstStyle/>
          <a:p>
            <a:r>
              <a:rPr lang="en-GB" sz="4800" dirty="0"/>
              <a:t>Rough underlying model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528F0C1-9516-4BA1-89CC-115D3DB04E6A}"/>
              </a:ext>
            </a:extLst>
          </p:cNvPr>
          <p:cNvSpPr txBox="1">
            <a:spLocks/>
          </p:cNvSpPr>
          <p:nvPr/>
        </p:nvSpPr>
        <p:spPr>
          <a:xfrm>
            <a:off x="590511" y="1552283"/>
            <a:ext cx="9060385" cy="215501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060B88-44B1-4F32-A393-E5ABCFE98F02}"/>
              </a:ext>
            </a:extLst>
          </p:cNvPr>
          <p:cNvSpPr/>
          <p:nvPr/>
        </p:nvSpPr>
        <p:spPr>
          <a:xfrm>
            <a:off x="472493" y="2199170"/>
            <a:ext cx="10809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47B36A6-A531-4A67-B3E2-36E19B8FFB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477818"/>
                <a:ext cx="10972801" cy="1951182"/>
              </a:xfrm>
            </p:spPr>
            <p:txBody>
              <a:bodyPr/>
              <a:lstStyle/>
              <a:p>
                <a:r>
                  <a:rPr lang="en-GB" dirty="0"/>
                  <a:t>Hazard of COVID-19 death on day t: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47B36A6-A531-4A67-B3E2-36E19B8FF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477818"/>
                <a:ext cx="10972801" cy="1951182"/>
              </a:xfrm>
              <a:blipFill>
                <a:blip r:embed="rId2"/>
                <a:stretch>
                  <a:fillRect l="-833" t="-24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52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EFE4-D6DE-4B50-A0DA-A4D2C978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00" y="242556"/>
            <a:ext cx="9867058" cy="623236"/>
          </a:xfrm>
        </p:spPr>
        <p:txBody>
          <a:bodyPr>
            <a:noAutofit/>
          </a:bodyPr>
          <a:lstStyle/>
          <a:p>
            <a:r>
              <a:rPr lang="en-GB" sz="4800" dirty="0"/>
              <a:t>Hazard of COVID-19 mortality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528F0C1-9516-4BA1-89CC-115D3DB04E6A}"/>
              </a:ext>
            </a:extLst>
          </p:cNvPr>
          <p:cNvSpPr txBox="1">
            <a:spLocks/>
          </p:cNvSpPr>
          <p:nvPr/>
        </p:nvSpPr>
        <p:spPr>
          <a:xfrm>
            <a:off x="590511" y="1552283"/>
            <a:ext cx="7354081" cy="295576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060B88-44B1-4F32-A393-E5ABCFE98F02}"/>
              </a:ext>
            </a:extLst>
          </p:cNvPr>
          <p:cNvSpPr/>
          <p:nvPr/>
        </p:nvSpPr>
        <p:spPr>
          <a:xfrm>
            <a:off x="472493" y="2199170"/>
            <a:ext cx="10809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47B36A6-A531-4A67-B3E2-36E19B8FFB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477818"/>
                <a:ext cx="10972801" cy="1951182"/>
              </a:xfrm>
            </p:spPr>
            <p:txBody>
              <a:bodyPr/>
              <a:lstStyle/>
              <a:p>
                <a:r>
                  <a:rPr lang="en-GB" dirty="0"/>
                  <a:t>Hazard of COVID-19 death on day t: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47B36A6-A531-4A67-B3E2-36E19B8FF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477818"/>
                <a:ext cx="10972801" cy="1951182"/>
              </a:xfrm>
              <a:blipFill>
                <a:blip r:embed="rId2"/>
                <a:stretch>
                  <a:fillRect l="-833" t="-24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96DBA40-2195-4673-9F88-B5AF53FAAEBF}"/>
              </a:ext>
            </a:extLst>
          </p:cNvPr>
          <p:cNvSpPr/>
          <p:nvPr/>
        </p:nvSpPr>
        <p:spPr>
          <a:xfrm>
            <a:off x="3121988" y="3878043"/>
            <a:ext cx="2547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Rate of being in contact with an infected person </a:t>
            </a:r>
            <a:r>
              <a:rPr lang="en-GB" sz="2400" b="1" dirty="0" err="1">
                <a:solidFill>
                  <a:srgbClr val="FF0000"/>
                </a:solidFill>
              </a:rPr>
              <a:t>i</a:t>
            </a:r>
            <a:r>
              <a:rPr lang="en-GB" sz="2400" b="1" dirty="0">
                <a:solidFill>
                  <a:srgbClr val="FF0000"/>
                </a:solidFill>
              </a:rPr>
              <a:t> days ago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FE6C5D-F091-4EE3-A840-9FF29554DA61}"/>
              </a:ext>
            </a:extLst>
          </p:cNvPr>
          <p:cNvCxnSpPr/>
          <p:nvPr/>
        </p:nvCxnSpPr>
        <p:spPr>
          <a:xfrm flipV="1">
            <a:off x="5377070" y="3260035"/>
            <a:ext cx="387626" cy="618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22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EFE4-D6DE-4B50-A0DA-A4D2C978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00" y="242556"/>
            <a:ext cx="9867058" cy="623236"/>
          </a:xfrm>
        </p:spPr>
        <p:txBody>
          <a:bodyPr>
            <a:noAutofit/>
          </a:bodyPr>
          <a:lstStyle/>
          <a:p>
            <a:r>
              <a:rPr lang="en-GB" sz="4800" dirty="0"/>
              <a:t>Hazard of COVID-19 mortality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528F0C1-9516-4BA1-89CC-115D3DB04E6A}"/>
              </a:ext>
            </a:extLst>
          </p:cNvPr>
          <p:cNvSpPr txBox="1">
            <a:spLocks/>
          </p:cNvSpPr>
          <p:nvPr/>
        </p:nvSpPr>
        <p:spPr>
          <a:xfrm>
            <a:off x="590511" y="1552283"/>
            <a:ext cx="7354081" cy="295576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060B88-44B1-4F32-A393-E5ABCFE98F02}"/>
              </a:ext>
            </a:extLst>
          </p:cNvPr>
          <p:cNvSpPr/>
          <p:nvPr/>
        </p:nvSpPr>
        <p:spPr>
          <a:xfrm>
            <a:off x="472493" y="2199170"/>
            <a:ext cx="10809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47B36A6-A531-4A67-B3E2-36E19B8FFB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477818"/>
                <a:ext cx="10972801" cy="1951182"/>
              </a:xfrm>
            </p:spPr>
            <p:txBody>
              <a:bodyPr/>
              <a:lstStyle/>
              <a:p>
                <a:r>
                  <a:rPr lang="en-GB" dirty="0"/>
                  <a:t>Hazard of COVID-19 death on day t: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GB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GB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  <m: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47B36A6-A531-4A67-B3E2-36E19B8FF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477818"/>
                <a:ext cx="10972801" cy="1951182"/>
              </a:xfrm>
              <a:blipFill>
                <a:blip r:embed="rId2"/>
                <a:stretch>
                  <a:fillRect l="-833" t="-24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96DBA40-2195-4673-9F88-B5AF53FAAEBF}"/>
              </a:ext>
            </a:extLst>
          </p:cNvPr>
          <p:cNvSpPr/>
          <p:nvPr/>
        </p:nvSpPr>
        <p:spPr>
          <a:xfrm>
            <a:off x="3121988" y="3878043"/>
            <a:ext cx="2547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Rate of being in contact with an infected person </a:t>
            </a:r>
            <a:r>
              <a:rPr lang="en-GB" sz="2400" b="1" dirty="0" err="1">
                <a:solidFill>
                  <a:srgbClr val="FF0000"/>
                </a:solidFill>
              </a:rPr>
              <a:t>i</a:t>
            </a:r>
            <a:r>
              <a:rPr lang="en-GB" sz="2400" b="1" dirty="0">
                <a:solidFill>
                  <a:srgbClr val="FF0000"/>
                </a:solidFill>
              </a:rPr>
              <a:t> days ago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7AE1BE-010F-4B49-9B05-C901A953A621}"/>
              </a:ext>
            </a:extLst>
          </p:cNvPr>
          <p:cNvSpPr/>
          <p:nvPr/>
        </p:nvSpPr>
        <p:spPr>
          <a:xfrm>
            <a:off x="5915923" y="4387118"/>
            <a:ext cx="21466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Rate of infection given contact with an infected person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336CE2-547F-4F10-8F4A-50D9AAF95B6A}"/>
              </a:ext>
            </a:extLst>
          </p:cNvPr>
          <p:cNvCxnSpPr/>
          <p:nvPr/>
        </p:nvCxnSpPr>
        <p:spPr>
          <a:xfrm flipV="1">
            <a:off x="5377070" y="3260035"/>
            <a:ext cx="387626" cy="618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91C880-8684-41E4-B41D-FB210645DFC9}"/>
              </a:ext>
            </a:extLst>
          </p:cNvPr>
          <p:cNvCxnSpPr>
            <a:cxnSpLocks/>
          </p:cNvCxnSpPr>
          <p:nvPr/>
        </p:nvCxnSpPr>
        <p:spPr>
          <a:xfrm flipV="1">
            <a:off x="6596194" y="3234930"/>
            <a:ext cx="261806" cy="101327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404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_Presentation_Title_Page">
  <a:themeElements>
    <a:clrScheme name="Custom 1">
      <a:dk1>
        <a:srgbClr val="000000"/>
      </a:dk1>
      <a:lt1>
        <a:srgbClr val="FFFFFF"/>
      </a:lt1>
      <a:dk2>
        <a:srgbClr val="004550"/>
      </a:dk2>
      <a:lt2>
        <a:srgbClr val="2BAC6D"/>
      </a:lt2>
      <a:accent1>
        <a:srgbClr val="2BAC6D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7192</TotalTime>
  <Words>2091</Words>
  <Application>Microsoft Office PowerPoint</Application>
  <PresentationFormat>Widescreen</PresentationFormat>
  <Paragraphs>408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Arial</vt:lpstr>
      <vt:lpstr>Arial Narrow</vt:lpstr>
      <vt:lpstr>Calibri</vt:lpstr>
      <vt:lpstr>Calibri Light</vt:lpstr>
      <vt:lpstr>Cambria Math</vt:lpstr>
      <vt:lpstr>Constantia</vt:lpstr>
      <vt:lpstr>Corbel</vt:lpstr>
      <vt:lpstr>Franklin Gothic Book</vt:lpstr>
      <vt:lpstr>merriweather</vt:lpstr>
      <vt:lpstr>open sans</vt:lpstr>
      <vt:lpstr>Segoe UI Semilight</vt:lpstr>
      <vt:lpstr>Times New Roman</vt:lpstr>
      <vt:lpstr>Office Theme</vt:lpstr>
      <vt:lpstr>Main_Presentation_Title_Page</vt:lpstr>
      <vt:lpstr>PowerPoint Presentation</vt:lpstr>
      <vt:lpstr>Aim</vt:lpstr>
      <vt:lpstr>Key challenges</vt:lpstr>
      <vt:lpstr>Outline</vt:lpstr>
      <vt:lpstr>PowerPoint Presentation</vt:lpstr>
      <vt:lpstr>Risk prediction for infectious disease</vt:lpstr>
      <vt:lpstr>Rough underlying model</vt:lpstr>
      <vt:lpstr>Hazard of COVID-19 mortality</vt:lpstr>
      <vt:lpstr>Hazard of COVID-19 mortality</vt:lpstr>
      <vt:lpstr>Hazard of COVID-19 mortality</vt:lpstr>
      <vt:lpstr>Hazard of COVID-19 mortality</vt:lpstr>
      <vt:lpstr>Hazard of COVID-19 mortality</vt:lpstr>
      <vt:lpstr>Hazard of COVID-19 mortality</vt:lpstr>
      <vt:lpstr>Hazard of COVID-19 mortality disease</vt:lpstr>
      <vt:lpstr>Quadratic model</vt:lpstr>
      <vt:lpstr>Quadratic model</vt:lpstr>
      <vt:lpstr>Quadratic model</vt:lpstr>
      <vt:lpstr>Hazard of COVID-19 mortality</vt:lpstr>
      <vt:lpstr>PowerPoint Presentation</vt:lpstr>
      <vt:lpstr>OpenSAFELY</vt:lpstr>
      <vt:lpstr>OpenSAFELY – data</vt:lpstr>
      <vt:lpstr>OpenSAFELY – process</vt:lpstr>
      <vt:lpstr>First output… in 42 days </vt:lpstr>
      <vt:lpstr>Next steps – formal risk prediction</vt:lpstr>
      <vt:lpstr>Potential predictors</vt:lpstr>
      <vt:lpstr>Potential predictors</vt:lpstr>
      <vt:lpstr>Potential predictors</vt:lpstr>
      <vt:lpstr>Proxies for burden of infection</vt:lpstr>
      <vt:lpstr>PowerPoint Presentation</vt:lpstr>
      <vt:lpstr>Approaches</vt:lpstr>
      <vt:lpstr>One solution: Overlapping sequential sub-studies</vt:lpstr>
      <vt:lpstr>Variable selection: Approach A</vt:lpstr>
      <vt:lpstr>Variable selection: Approach B</vt:lpstr>
      <vt:lpstr>Model development: Approach A</vt:lpstr>
      <vt:lpstr>Model development: Approach B</vt:lpstr>
      <vt:lpstr>Validation</vt:lpstr>
      <vt:lpstr>PowerPoint Presentation</vt:lpstr>
      <vt:lpstr>Measures of model performance</vt:lpstr>
      <vt:lpstr>PowerPoint Presentation</vt:lpstr>
      <vt:lpstr>Nature paper:  Flowchart</vt:lpstr>
      <vt:lpstr>Nature paper:  Kaplan-Meier curve</vt:lpstr>
      <vt:lpstr>PowerPoint Presentation</vt:lpstr>
      <vt:lpstr>PowerPoint Presentation</vt:lpstr>
      <vt:lpstr>Conclusions</vt:lpstr>
      <vt:lpstr>Acknowledgements</vt:lpstr>
      <vt:lpstr>OpenSAFELY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Diaz-Ordaz</dc:creator>
  <cp:lastModifiedBy>Elizabeth Williamson</cp:lastModifiedBy>
  <cp:revision>250</cp:revision>
  <dcterms:created xsi:type="dcterms:W3CDTF">2020-05-17T10:57:27Z</dcterms:created>
  <dcterms:modified xsi:type="dcterms:W3CDTF">2020-12-02T15:12:09Z</dcterms:modified>
</cp:coreProperties>
</file>