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3.xml.rels" ContentType="application/vnd.openxmlformats-package.relationships+xml"/>
  <Override PartName="/ppt/notesSlides/_rels/notesSlide7.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gif" ContentType="image/gif"/>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GB" sz="4400" spc="-1" strike="noStrike">
                <a:latin typeface="Arial"/>
              </a:rPr>
              <a:t>Click to move the slide</a:t>
            </a:r>
            <a:endParaRPr b="0" lang="en-GB" sz="4400" spc="-1" strike="noStrike">
              <a:latin typeface="Arial"/>
            </a:endParaRPr>
          </a:p>
        </p:txBody>
      </p:sp>
      <p:sp>
        <p:nvSpPr>
          <p:cNvPr id="81"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82"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83"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84"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8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5F092756-3372-47A0-B615-EFEACAEE2630}"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685800" y="1143000"/>
            <a:ext cx="5485680" cy="3085560"/>
          </a:xfrm>
          <a:prstGeom prst="rect">
            <a:avLst/>
          </a:prstGeom>
        </p:spPr>
      </p:sp>
      <p:sp>
        <p:nvSpPr>
          <p:cNvPr id="138" name="PlaceHolder 2"/>
          <p:cNvSpPr>
            <a:spLocks noGrp="1"/>
          </p:cNvSpPr>
          <p:nvPr>
            <p:ph type="body"/>
          </p:nvPr>
        </p:nvSpPr>
        <p:spPr>
          <a:xfrm>
            <a:off x="685800" y="4400640"/>
            <a:ext cx="5485680" cy="3599640"/>
          </a:xfrm>
          <a:prstGeom prst="rect">
            <a:avLst/>
          </a:prstGeom>
        </p:spPr>
        <p:txBody>
          <a:bodyPr lIns="0" rIns="0" tIns="0" bIns="0">
            <a:noAutofit/>
          </a:bodyPr>
          <a:p>
            <a:endParaRPr b="0" lang="en-GB" sz="2000" spc="-1" strike="noStrike">
              <a:latin typeface="Arial"/>
            </a:endParaRPr>
          </a:p>
        </p:txBody>
      </p:sp>
      <p:sp>
        <p:nvSpPr>
          <p:cNvPr id="139" name="Slide Number Placeholder 3"/>
          <p:cNvSpPr/>
          <p:nvPr/>
        </p:nvSpPr>
        <p:spPr>
          <a:xfrm>
            <a:off x="3884760" y="8685360"/>
            <a:ext cx="2971080" cy="4579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3DCE7A74-119A-45A1-9CB0-D2B89E901EA2}" type="slidenum">
              <a:rPr b="0" lang="en-IN" sz="1200" spc="-1" strike="noStrike">
                <a:latin typeface="Times New Roman"/>
              </a:rPr>
              <a:t>&lt;number&gt;</a:t>
            </a:fld>
            <a:endParaRPr b="0" lang="en-GB"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sldImg"/>
          </p:nvPr>
        </p:nvSpPr>
        <p:spPr>
          <a:xfrm>
            <a:off x="685800" y="1143000"/>
            <a:ext cx="5485680" cy="3085560"/>
          </a:xfrm>
          <a:prstGeom prst="rect">
            <a:avLst/>
          </a:prstGeom>
        </p:spPr>
      </p:sp>
      <p:sp>
        <p:nvSpPr>
          <p:cNvPr id="141" name="PlaceHolder 2"/>
          <p:cNvSpPr>
            <a:spLocks noGrp="1"/>
          </p:cNvSpPr>
          <p:nvPr>
            <p:ph type="body"/>
          </p:nvPr>
        </p:nvSpPr>
        <p:spPr>
          <a:xfrm>
            <a:off x="685800" y="4400640"/>
            <a:ext cx="5485680" cy="3599640"/>
          </a:xfrm>
          <a:prstGeom prst="rect">
            <a:avLst/>
          </a:prstGeom>
        </p:spPr>
        <p:txBody>
          <a:bodyPr lIns="0" rIns="0" tIns="0" bIns="0">
            <a:noAutofit/>
          </a:bodyPr>
          <a:p>
            <a:endParaRPr b="0" lang="en-GB" sz="2000" spc="-1" strike="noStrike">
              <a:latin typeface="Arial"/>
            </a:endParaRPr>
          </a:p>
        </p:txBody>
      </p:sp>
      <p:sp>
        <p:nvSpPr>
          <p:cNvPr id="142" name="Slide Number Placeholder 3"/>
          <p:cNvSpPr/>
          <p:nvPr/>
        </p:nvSpPr>
        <p:spPr>
          <a:xfrm>
            <a:off x="3884760" y="8685360"/>
            <a:ext cx="2971080" cy="4579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0D8F1712-EB6C-4A1A-9FCF-168C1BCC0035}" type="slidenum">
              <a:rPr b="0" lang="en-CA" sz="1200" spc="-1" strike="noStrike">
                <a:latin typeface="Times New Roman"/>
              </a:rPr>
              <a:t>&lt;number&gt;</a:t>
            </a:fld>
            <a:endParaRPr b="0" lang="en-GB"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sldImg"/>
          </p:nvPr>
        </p:nvSpPr>
        <p:spPr>
          <a:xfrm>
            <a:off x="685800" y="1143000"/>
            <a:ext cx="5485680" cy="3085560"/>
          </a:xfrm>
          <a:prstGeom prst="rect">
            <a:avLst/>
          </a:prstGeom>
        </p:spPr>
      </p:sp>
      <p:sp>
        <p:nvSpPr>
          <p:cNvPr id="129" name="PlaceHolder 2"/>
          <p:cNvSpPr>
            <a:spLocks noGrp="1"/>
          </p:cNvSpPr>
          <p:nvPr>
            <p:ph type="body"/>
          </p:nvPr>
        </p:nvSpPr>
        <p:spPr>
          <a:xfrm>
            <a:off x="685800" y="4400640"/>
            <a:ext cx="5485680" cy="359964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Share of respondents per region, 33% from Europe, 23% from Asia, 29% from Africa, 6% from Oceania, 5 % from North America and 4% from South America</a:t>
            </a:r>
            <a:endParaRPr b="0" lang="en-GB" sz="2000" spc="-1" strike="noStrike">
              <a:latin typeface="Arial"/>
            </a:endParaRPr>
          </a:p>
        </p:txBody>
      </p:sp>
      <p:sp>
        <p:nvSpPr>
          <p:cNvPr id="130" name="Slide Number Placeholder 3"/>
          <p:cNvSpPr/>
          <p:nvPr/>
        </p:nvSpPr>
        <p:spPr>
          <a:xfrm>
            <a:off x="3884760" y="8685360"/>
            <a:ext cx="2971080" cy="4579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2CF86E07-46D8-4F25-AF16-AEF22B82D68B}" type="slidenum">
              <a:rPr b="0" lang="en-IN" sz="1200" spc="-1" strike="noStrike">
                <a:latin typeface="Times New Roman"/>
              </a:rPr>
              <a:t>&lt;number&gt;</a:t>
            </a:fld>
            <a:endParaRPr b="0" lang="en-GB"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685800" y="1143000"/>
            <a:ext cx="5485680" cy="3085560"/>
          </a:xfrm>
          <a:prstGeom prst="rect">
            <a:avLst/>
          </a:prstGeom>
        </p:spPr>
      </p:sp>
      <p:sp>
        <p:nvSpPr>
          <p:cNvPr id="132" name="PlaceHolder 2"/>
          <p:cNvSpPr>
            <a:spLocks noGrp="1"/>
          </p:cNvSpPr>
          <p:nvPr>
            <p:ph type="body"/>
          </p:nvPr>
        </p:nvSpPr>
        <p:spPr>
          <a:xfrm>
            <a:off x="685800" y="4400640"/>
            <a:ext cx="5485680" cy="3599640"/>
          </a:xfrm>
          <a:prstGeom prst="rect">
            <a:avLst/>
          </a:prstGeom>
        </p:spPr>
        <p:txBody>
          <a:bodyPr lIns="0" rIns="0" tIns="0" bIns="0">
            <a:noAutofit/>
          </a:bodyPr>
          <a:p>
            <a:pPr marL="216000" indent="-215640">
              <a:lnSpc>
                <a:spcPct val="100000"/>
              </a:lnSpc>
              <a:tabLst>
                <a:tab algn="l" pos="0"/>
              </a:tabLst>
            </a:pPr>
            <a:r>
              <a:rPr b="0" lang="en-US" sz="1200" spc="-1" strike="noStrike">
                <a:latin typeface="Arial"/>
              </a:rPr>
              <a:t>Article 4.3 of the CRPD legally anchors the obligation for States to closely consult and actively involve persons with disabilities, including children with disabilities, through their representative organisations. This obligation applies at all levels (local, national, regional, international), in all areas that directly or indirectly impact the rights of persons with disabilities and across all decision-making mechanisms. This also applies to international cooperation, which should be inclusive of and accessible to persons with disabilities (as recalled by CRPD Article 32). The CRPD also stresses the importance of organisations of persons with disabilities (OPDs) as representative organisations and intermediary bodies between policy makers and persons with disabilities, who bring a unique perspective to speak on behalf of persons with disabilities.</a:t>
            </a:r>
            <a:endParaRPr b="0" lang="en-GB" sz="1200" spc="-1" strike="noStrike">
              <a:latin typeface="Arial"/>
            </a:endParaRPr>
          </a:p>
          <a:p>
            <a:pPr marL="216000" indent="-215640">
              <a:lnSpc>
                <a:spcPct val="100000"/>
              </a:lnSpc>
              <a:tabLst>
                <a:tab algn="l" pos="0"/>
              </a:tabLst>
            </a:pPr>
            <a:endParaRPr b="0" lang="en-GB" sz="1200" spc="-1" strike="noStrike">
              <a:latin typeface="Arial"/>
            </a:endParaRPr>
          </a:p>
          <a:p>
            <a:pPr marL="216000" indent="-215640">
              <a:lnSpc>
                <a:spcPct val="100000"/>
              </a:lnSpc>
              <a:tabLst>
                <a:tab algn="l" pos="0"/>
              </a:tabLst>
            </a:pPr>
            <a:r>
              <a:rPr b="0" lang="en-US" sz="1200" spc="-1" strike="noStrike">
                <a:latin typeface="Arial"/>
              </a:rPr>
              <a:t>Some findings: </a:t>
            </a:r>
            <a:endParaRPr b="0" lang="en-GB" sz="1200" spc="-1" strike="noStrike">
              <a:latin typeface="Arial"/>
            </a:endParaRPr>
          </a:p>
          <a:p>
            <a:pPr marL="285840" indent="-285120">
              <a:lnSpc>
                <a:spcPct val="100000"/>
              </a:lnSpc>
              <a:buClr>
                <a:srgbClr val="000000"/>
              </a:buClr>
              <a:buFont typeface="Arial"/>
              <a:buChar char="•"/>
              <a:tabLst>
                <a:tab algn="l" pos="0"/>
              </a:tabLst>
            </a:pPr>
            <a:r>
              <a:rPr b="0" lang="de-DE" sz="1000" spc="-1" strike="noStrike">
                <a:latin typeface="Calibri Light"/>
                <a:ea typeface="Times New Roman"/>
              </a:rPr>
              <a:t>Persons with psychosocial disabilities, persons with intellectual disabilities, persons with deafblindness, deaf persons, women with disabilities, and indigenous persons with disabilities are still largely left out of consultation and decision-making processes</a:t>
            </a:r>
            <a:endParaRPr b="0" lang="en-GB" sz="1000" spc="-1" strike="noStrike">
              <a:latin typeface="Arial"/>
            </a:endParaRPr>
          </a:p>
          <a:p>
            <a:pPr marL="285840" indent="-285120">
              <a:lnSpc>
                <a:spcPct val="100000"/>
              </a:lnSpc>
              <a:spcBef>
                <a:spcPts val="1199"/>
              </a:spcBef>
              <a:spcAft>
                <a:spcPts val="201"/>
              </a:spcAft>
              <a:buClr>
                <a:srgbClr val="1cade4"/>
              </a:buClr>
              <a:buFont typeface="Arial"/>
              <a:buChar char="•"/>
              <a:tabLst>
                <a:tab algn="l" pos="0"/>
              </a:tabLst>
            </a:pPr>
            <a:r>
              <a:rPr b="0" lang="en-US" sz="1000" spc="-1" strike="noStrike">
                <a:solidFill>
                  <a:srgbClr val="000000"/>
                </a:solidFill>
                <a:latin typeface="Calibri Light"/>
                <a:ea typeface="Times New Roman"/>
              </a:rPr>
              <a:t>Significant barriers to participation in decision-making remain, whether with governments, UN or funding agencies, and preconditions are not met (lack of accessibility and reasonable accommodation, poor attitudes);</a:t>
            </a:r>
            <a:endParaRPr b="0" lang="en-GB" sz="1000" spc="-1" strike="noStrike">
              <a:latin typeface="Arial"/>
            </a:endParaRPr>
          </a:p>
          <a:p>
            <a:pPr marL="285840" indent="-285120">
              <a:lnSpc>
                <a:spcPct val="100000"/>
              </a:lnSpc>
              <a:spcBef>
                <a:spcPts val="1199"/>
              </a:spcBef>
              <a:spcAft>
                <a:spcPts val="201"/>
              </a:spcAft>
              <a:buClr>
                <a:srgbClr val="1cade4"/>
              </a:buClr>
              <a:buFont typeface="Arial"/>
              <a:buChar char="•"/>
              <a:tabLst>
                <a:tab algn="l" pos="0"/>
              </a:tabLst>
            </a:pPr>
            <a:r>
              <a:rPr b="0" lang="en-US" sz="1000" spc="-1" strike="noStrike">
                <a:solidFill>
                  <a:srgbClr val="000000"/>
                </a:solidFill>
                <a:latin typeface="Calibri Light"/>
                <a:ea typeface="Times New Roman"/>
              </a:rPr>
              <a:t>At the level of OPDs: financial support remains a big challenge for OPDs to exist as representative organisations, although 32% of OPDs reporting their funding increased or increased a lot as compared to one year ago.</a:t>
            </a:r>
            <a:endParaRPr b="0" lang="en-GB" sz="1000" spc="-1" strike="noStrike">
              <a:latin typeface="Arial"/>
            </a:endParaRPr>
          </a:p>
          <a:p>
            <a:pPr marL="285840" indent="-285120">
              <a:lnSpc>
                <a:spcPct val="100000"/>
              </a:lnSpc>
              <a:spcBef>
                <a:spcPts val="1199"/>
              </a:spcBef>
              <a:spcAft>
                <a:spcPts val="201"/>
              </a:spcAft>
              <a:buClr>
                <a:srgbClr val="1cade4"/>
              </a:buClr>
              <a:buFont typeface="Arial"/>
              <a:buChar char="•"/>
              <a:tabLst>
                <a:tab algn="l" pos="0"/>
              </a:tabLst>
            </a:pPr>
            <a:r>
              <a:rPr b="0" lang="en-US" sz="1000" spc="-1" strike="noStrike">
                <a:solidFill>
                  <a:srgbClr val="000000"/>
                </a:solidFill>
                <a:latin typeface="Calibri Light"/>
                <a:ea typeface="Times New Roman"/>
              </a:rPr>
              <a:t>OPDs also report lacking technical and organisational capacity to engage. </a:t>
            </a:r>
            <a:endParaRPr b="0" lang="en-GB" sz="1000" spc="-1" strike="noStrike">
              <a:latin typeface="Arial"/>
            </a:endParaRPr>
          </a:p>
          <a:p>
            <a:pPr>
              <a:lnSpc>
                <a:spcPct val="100000"/>
              </a:lnSpc>
              <a:tabLst>
                <a:tab algn="l" pos="0"/>
              </a:tabLst>
            </a:pPr>
            <a:endParaRPr b="0" lang="en-GB" sz="1000" spc="-1" strike="noStrike">
              <a:latin typeface="Arial"/>
            </a:endParaRPr>
          </a:p>
        </p:txBody>
      </p:sp>
      <p:sp>
        <p:nvSpPr>
          <p:cNvPr id="133" name="Slide Number Placeholder 3"/>
          <p:cNvSpPr/>
          <p:nvPr/>
        </p:nvSpPr>
        <p:spPr>
          <a:xfrm>
            <a:off x="3884760" y="8685360"/>
            <a:ext cx="2971080" cy="4579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63E16E2-EF79-46D9-BE9A-8F5685CB45DB}" type="slidenum">
              <a:rPr b="0" lang="en-IN" sz="1200" spc="-1" strike="noStrike">
                <a:latin typeface="Times New Roman"/>
              </a:rPr>
              <a:t>&lt;number&gt;</a:t>
            </a:fld>
            <a:endParaRPr b="0" lang="en-GB"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ldImg"/>
          </p:nvPr>
        </p:nvSpPr>
        <p:spPr>
          <a:xfrm>
            <a:off x="685800" y="1143000"/>
            <a:ext cx="5485680" cy="3085560"/>
          </a:xfrm>
          <a:prstGeom prst="rect">
            <a:avLst/>
          </a:prstGeom>
        </p:spPr>
      </p:sp>
      <p:sp>
        <p:nvSpPr>
          <p:cNvPr id="135" name="PlaceHolder 2"/>
          <p:cNvSpPr>
            <a:spLocks noGrp="1"/>
          </p:cNvSpPr>
          <p:nvPr>
            <p:ph type="body"/>
          </p:nvPr>
        </p:nvSpPr>
        <p:spPr>
          <a:xfrm>
            <a:off x="685800" y="4400640"/>
            <a:ext cx="5485680" cy="3599640"/>
          </a:xfrm>
          <a:prstGeom prst="rect">
            <a:avLst/>
          </a:prstGeom>
        </p:spPr>
        <p:txBody>
          <a:bodyPr lIns="0" rIns="0" tIns="0" bIns="0">
            <a:noAutofit/>
          </a:bodyPr>
          <a:p>
            <a:pPr marL="216000" indent="-215640">
              <a:lnSpc>
                <a:spcPct val="100000"/>
              </a:lnSpc>
              <a:tabLst>
                <a:tab algn="l" pos="0"/>
              </a:tabLst>
            </a:pPr>
            <a:r>
              <a:rPr b="0" lang="en-US" sz="2000" spc="-1" strike="noStrike">
                <a:latin typeface="Arial"/>
              </a:rPr>
              <a:t>UN</a:t>
            </a:r>
            <a:endParaRPr b="0" lang="en-GB" sz="2000" spc="-1" strike="noStrike">
              <a:latin typeface="Arial"/>
            </a:endParaRPr>
          </a:p>
          <a:p>
            <a:pPr marL="216000" indent="-215640">
              <a:lnSpc>
                <a:spcPct val="100000"/>
              </a:lnSpc>
              <a:tabLst>
                <a:tab algn="l" pos="0"/>
              </a:tabLst>
            </a:pPr>
            <a:r>
              <a:rPr b="0" lang="en-GB" sz="1200" spc="-1" strike="noStrike">
                <a:latin typeface="Segoe UI"/>
              </a:rPr>
              <a:t>OPDs demand more and accessible </a:t>
            </a:r>
            <a:r>
              <a:rPr b="1" lang="en-GB" sz="1200" spc="-1" strike="noStrike">
                <a:latin typeface="Segoe UI"/>
              </a:rPr>
              <a:t>information </a:t>
            </a:r>
            <a:r>
              <a:rPr b="0" lang="en-GB" sz="1200" spc="-1" strike="noStrike">
                <a:latin typeface="Segoe UI"/>
              </a:rPr>
              <a:t>about the UN and their work, more substantial and regular</a:t>
            </a:r>
            <a:r>
              <a:rPr b="1" lang="en-GB" sz="1200" spc="-1" strike="noStrike">
                <a:latin typeface="Segoe UI"/>
              </a:rPr>
              <a:t> engagement on disability issues</a:t>
            </a:r>
            <a:r>
              <a:rPr b="0" lang="en-GB" sz="1200" spc="-1" strike="noStrike">
                <a:latin typeface="Segoe UI"/>
              </a:rPr>
              <a:t>, more </a:t>
            </a:r>
            <a:r>
              <a:rPr b="1" lang="en-GB" sz="1200" spc="-1" strike="noStrike">
                <a:latin typeface="Segoe UI"/>
              </a:rPr>
              <a:t>engagement with OPDs, </a:t>
            </a:r>
            <a:r>
              <a:rPr b="0" lang="en-GB" sz="1200" spc="-1" strike="noStrike">
                <a:latin typeface="Segoe UI"/>
              </a:rPr>
              <a:t>covering</a:t>
            </a:r>
            <a:r>
              <a:rPr b="1" lang="en-GB" sz="1200" spc="-1" strike="noStrike">
                <a:latin typeface="Segoe UI"/>
              </a:rPr>
              <a:t> underrepresented groups</a:t>
            </a:r>
            <a:r>
              <a:rPr b="0" lang="en-GB" sz="1200" spc="-1" strike="noStrike">
                <a:latin typeface="Segoe UI"/>
              </a:rPr>
              <a:t> of persons with disabilities, and with </a:t>
            </a:r>
            <a:r>
              <a:rPr b="1" lang="en-GB" sz="1200" spc="-1" strike="noStrike">
                <a:latin typeface="Segoe UI"/>
              </a:rPr>
              <a:t>less centralised approaches</a:t>
            </a:r>
            <a:endParaRPr b="0" lang="en-GB" sz="1200" spc="-1" strike="noStrike">
              <a:latin typeface="Arial"/>
            </a:endParaRPr>
          </a:p>
          <a:p>
            <a:pPr marL="216000" indent="-215640">
              <a:lnSpc>
                <a:spcPct val="100000"/>
              </a:lnSpc>
              <a:tabLst>
                <a:tab algn="l" pos="0"/>
              </a:tabLst>
            </a:pPr>
            <a:endParaRPr b="0" lang="en-GB" sz="1200" spc="-1" strike="noStrike">
              <a:latin typeface="Arial"/>
            </a:endParaRPr>
          </a:p>
        </p:txBody>
      </p:sp>
      <p:sp>
        <p:nvSpPr>
          <p:cNvPr id="136" name="Slide Number Placeholder 3"/>
          <p:cNvSpPr/>
          <p:nvPr/>
        </p:nvSpPr>
        <p:spPr>
          <a:xfrm>
            <a:off x="3884760" y="8685360"/>
            <a:ext cx="2971080" cy="45792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C8F2618B-5FD8-4340-84A5-E78570E3FF29}" type="slidenum">
              <a:rPr b="0" lang="en-IN" sz="1200" spc="-1" strike="noStrike">
                <a:latin typeface="Times New Roman"/>
              </a:rPr>
              <a:t>&lt;number&gt;</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49"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5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54"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5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56"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58"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6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6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6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6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6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69"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7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71"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7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74"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7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7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77"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7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7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GB" sz="4400" spc="-1" strike="noStrike">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Content Placeholder 4" descr="IDA LOGO"/>
          <p:cNvPicPr/>
          <p:nvPr/>
        </p:nvPicPr>
        <p:blipFill>
          <a:blip r:embed="rId2"/>
          <a:stretch/>
        </p:blipFill>
        <p:spPr>
          <a:xfrm>
            <a:off x="0" y="5100120"/>
            <a:ext cx="3497400" cy="1757160"/>
          </a:xfrm>
          <a:prstGeom prst="rect">
            <a:avLst/>
          </a:prstGeom>
          <a:ln w="0">
            <a:noFill/>
          </a:ln>
        </p:spPr>
      </p:pic>
      <p:pic>
        <p:nvPicPr>
          <p:cNvPr id="1" name="Picture 8" descr="Graphical user interface, text&#10;&#10;Description automatically generated"/>
          <p:cNvPicPr/>
          <p:nvPr/>
        </p:nvPicPr>
        <p:blipFill>
          <a:blip r:embed="rId3">
            <a:alphaModFix amt="50000"/>
          </a:blip>
          <a:srcRect l="69679" t="19333" r="0" b="61548"/>
          <a:stretch/>
        </p:blipFill>
        <p:spPr>
          <a:xfrm>
            <a:off x="9401040" y="5501160"/>
            <a:ext cx="2790360" cy="988560"/>
          </a:xfrm>
          <a:prstGeom prst="rect">
            <a:avLst/>
          </a:prstGeom>
          <a:ln w="0">
            <a:noFill/>
          </a:ln>
        </p:spPr>
      </p:pic>
      <p:sp>
        <p:nvSpPr>
          <p:cNvPr id="2" name="PlaceHolder 1"/>
          <p:cNvSpPr>
            <a:spLocks noGrp="1"/>
          </p:cNvSpPr>
          <p:nvPr>
            <p:ph type="title"/>
          </p:nvPr>
        </p:nvSpPr>
        <p:spPr>
          <a:xfrm>
            <a:off x="838080" y="365040"/>
            <a:ext cx="10514880" cy="1324800"/>
          </a:xfrm>
          <a:prstGeom prst="rect">
            <a:avLst/>
          </a:prstGeom>
        </p:spPr>
        <p:txBody>
          <a:bodyPr lIns="0" rIns="0" tIns="0" bIns="0" anchor="ctr">
            <a:noAutofit/>
          </a:bodyPr>
          <a:p>
            <a:r>
              <a:rPr b="0" lang="en-GB" sz="1800" spc="-1" strike="noStrike">
                <a:latin typeface="Arial"/>
              </a:rPr>
              <a:t>Click to edit the title text format</a:t>
            </a:r>
            <a:endParaRPr b="0" lang="en-GB" sz="1800" spc="-1" strike="noStrike">
              <a:latin typeface="Arial"/>
            </a:endParaRPr>
          </a:p>
        </p:txBody>
      </p:sp>
      <p:sp>
        <p:nvSpPr>
          <p:cNvPr id="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Content Placeholder 4" descr="IDA LOGO"/>
          <p:cNvPicPr/>
          <p:nvPr/>
        </p:nvPicPr>
        <p:blipFill>
          <a:blip r:embed="rId2"/>
          <a:stretch/>
        </p:blipFill>
        <p:spPr>
          <a:xfrm>
            <a:off x="0" y="5100120"/>
            <a:ext cx="3497400" cy="1757160"/>
          </a:xfrm>
          <a:prstGeom prst="rect">
            <a:avLst/>
          </a:prstGeom>
          <a:ln w="0">
            <a:noFill/>
          </a:ln>
        </p:spPr>
      </p:pic>
      <p:pic>
        <p:nvPicPr>
          <p:cNvPr id="41" name="Picture 8" descr="Graphical user interface, text&#10;&#10;Description automatically generated"/>
          <p:cNvPicPr/>
          <p:nvPr/>
        </p:nvPicPr>
        <p:blipFill>
          <a:blip r:embed="rId3">
            <a:alphaModFix amt="50000"/>
          </a:blip>
          <a:srcRect l="69679" t="19333" r="0" b="61548"/>
          <a:stretch/>
        </p:blipFill>
        <p:spPr>
          <a:xfrm>
            <a:off x="9401040" y="5501160"/>
            <a:ext cx="2790360" cy="988560"/>
          </a:xfrm>
          <a:prstGeom prst="rect">
            <a:avLst/>
          </a:prstGeom>
          <a:ln w="0">
            <a:noFill/>
          </a:ln>
        </p:spPr>
      </p:pic>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hyperlink" Target="http://bit.ly/IDA2Survey" TargetMode="External"/><Relationship Id="rId2" Type="http://schemas.openxmlformats.org/officeDocument/2006/relationships/image" Target="../media/image10.gif"/><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hyperlink" Target="mailto:idata@ida-secretariat.org" TargetMode="External"/><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itle 1"/>
          <p:cNvSpPr/>
          <p:nvPr/>
        </p:nvSpPr>
        <p:spPr>
          <a:xfrm>
            <a:off x="1523880" y="1122480"/>
            <a:ext cx="9143280" cy="2386800"/>
          </a:xfrm>
          <a:prstGeom prst="rect">
            <a:avLst/>
          </a:prstGeom>
          <a:noFill/>
          <a:ln w="0">
            <a:noFill/>
          </a:ln>
        </p:spPr>
        <p:style>
          <a:lnRef idx="0"/>
          <a:fillRef idx="0"/>
          <a:effectRef idx="0"/>
          <a:fontRef idx="minor"/>
        </p:style>
      </p:sp>
      <p:sp>
        <p:nvSpPr>
          <p:cNvPr id="87" name="Subtitle 2"/>
          <p:cNvSpPr/>
          <p:nvPr/>
        </p:nvSpPr>
        <p:spPr>
          <a:xfrm>
            <a:off x="1523880" y="3602160"/>
            <a:ext cx="9143280" cy="1654920"/>
          </a:xfrm>
          <a:prstGeom prst="rect">
            <a:avLst/>
          </a:prstGeom>
          <a:noFill/>
          <a:ln w="0">
            <a:noFill/>
          </a:ln>
        </p:spPr>
        <p:style>
          <a:lnRef idx="0"/>
          <a:fillRef idx="0"/>
          <a:effectRef idx="0"/>
          <a:fontRef idx="minor"/>
        </p:style>
      </p:sp>
      <p:sp>
        <p:nvSpPr>
          <p:cNvPr id="88" name="Rectangle 5"/>
          <p:cNvSpPr/>
          <p:nvPr/>
        </p:nvSpPr>
        <p:spPr>
          <a:xfrm>
            <a:off x="7907040" y="3966840"/>
            <a:ext cx="3508920" cy="23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89" name="Picture 6" descr="Graphical user interface, application, Teams&#10;&#10;Description automatically generated"/>
          <p:cNvPicPr/>
          <p:nvPr/>
        </p:nvPicPr>
        <p:blipFill>
          <a:blip r:embed="rId1"/>
          <a:srcRect l="84341" t="54348" r="4886" b="0"/>
          <a:stretch/>
        </p:blipFill>
        <p:spPr>
          <a:xfrm>
            <a:off x="8001000" y="3429000"/>
            <a:ext cx="1236240" cy="2637360"/>
          </a:xfrm>
          <a:prstGeom prst="rect">
            <a:avLst/>
          </a:prstGeom>
          <a:ln w="0">
            <a:noFill/>
          </a:ln>
        </p:spPr>
      </p:pic>
      <p:grpSp>
        <p:nvGrpSpPr>
          <p:cNvPr id="90" name="Group 15"/>
          <p:cNvGrpSpPr/>
          <p:nvPr/>
        </p:nvGrpSpPr>
        <p:grpSpPr>
          <a:xfrm>
            <a:off x="37440" y="-37800"/>
            <a:ext cx="12191400" cy="6851520"/>
            <a:chOff x="37440" y="-37800"/>
            <a:chExt cx="12191400" cy="6851520"/>
          </a:xfrm>
        </p:grpSpPr>
        <p:pic>
          <p:nvPicPr>
            <p:cNvPr id="91" name="Picture 7" descr="Graphical user interface, text&#10;&#10;Description automatically generated"/>
            <p:cNvPicPr/>
            <p:nvPr/>
          </p:nvPicPr>
          <p:blipFill>
            <a:blip r:embed="rId2"/>
            <a:stretch/>
          </p:blipFill>
          <p:spPr>
            <a:xfrm>
              <a:off x="37440" y="-37800"/>
              <a:ext cx="12191400" cy="6851520"/>
            </a:xfrm>
            <a:prstGeom prst="rect">
              <a:avLst/>
            </a:prstGeom>
            <a:ln w="0">
              <a:noFill/>
            </a:ln>
          </p:spPr>
        </p:pic>
        <p:sp>
          <p:nvSpPr>
            <p:cNvPr id="92" name="Rectangle 8"/>
            <p:cNvSpPr/>
            <p:nvPr/>
          </p:nvSpPr>
          <p:spPr>
            <a:xfrm>
              <a:off x="37440" y="-37800"/>
              <a:ext cx="8450280" cy="4984200"/>
            </a:xfrm>
            <a:prstGeom prst="rect">
              <a:avLst/>
            </a:prstGeom>
            <a:solidFill>
              <a:srgbClr val="247de2"/>
            </a:solidFill>
            <a:ln>
              <a:noFill/>
            </a:ln>
          </p:spPr>
          <p:style>
            <a:lnRef idx="2">
              <a:schemeClr val="accent1">
                <a:shade val="50000"/>
              </a:schemeClr>
            </a:lnRef>
            <a:fillRef idx="1">
              <a:schemeClr val="accent1"/>
            </a:fillRef>
            <a:effectRef idx="0">
              <a:schemeClr val="accent1"/>
            </a:effectRef>
            <a:fontRef idx="minor"/>
          </p:style>
        </p:sp>
        <p:sp>
          <p:nvSpPr>
            <p:cNvPr id="93" name="Rectangle 9"/>
            <p:cNvSpPr/>
            <p:nvPr/>
          </p:nvSpPr>
          <p:spPr>
            <a:xfrm rot="870600">
              <a:off x="7832520" y="3643560"/>
              <a:ext cx="2528640" cy="1094760"/>
            </a:xfrm>
            <a:prstGeom prst="rect">
              <a:avLst/>
            </a:prstGeom>
            <a:solidFill>
              <a:srgbClr val="247de2"/>
            </a:solidFill>
            <a:ln>
              <a:noFill/>
            </a:ln>
          </p:spPr>
          <p:style>
            <a:lnRef idx="2">
              <a:schemeClr val="accent1">
                <a:shade val="50000"/>
              </a:schemeClr>
            </a:lnRef>
            <a:fillRef idx="1">
              <a:schemeClr val="accent1"/>
            </a:fillRef>
            <a:effectRef idx="0">
              <a:schemeClr val="accent1"/>
            </a:effectRef>
            <a:fontRef idx="minor"/>
          </p:style>
        </p:sp>
      </p:grpSp>
      <p:pic>
        <p:nvPicPr>
          <p:cNvPr id="94" name="Picture 13" descr="A picture containing text&#10;&#10;Description automatically generated"/>
          <p:cNvPicPr/>
          <p:nvPr/>
        </p:nvPicPr>
        <p:blipFill>
          <a:blip r:embed="rId3"/>
          <a:stretch/>
        </p:blipFill>
        <p:spPr>
          <a:xfrm>
            <a:off x="40680" y="3255480"/>
            <a:ext cx="3660480" cy="1839240"/>
          </a:xfrm>
          <a:prstGeom prst="rect">
            <a:avLst/>
          </a:prstGeom>
          <a:ln w="0">
            <a:noFill/>
          </a:ln>
        </p:spPr>
      </p:pic>
      <p:sp>
        <p:nvSpPr>
          <p:cNvPr id="95" name="Rectangle 11"/>
          <p:cNvSpPr/>
          <p:nvPr/>
        </p:nvSpPr>
        <p:spPr>
          <a:xfrm>
            <a:off x="0" y="5167440"/>
            <a:ext cx="12191400" cy="989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6" name="TextBox 16"/>
          <p:cNvSpPr/>
          <p:nvPr/>
        </p:nvSpPr>
        <p:spPr>
          <a:xfrm>
            <a:off x="763920" y="222480"/>
            <a:ext cx="7236360" cy="3137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000" spc="-1" strike="noStrike">
                <a:solidFill>
                  <a:srgbClr val="ffffff"/>
                </a:solidFill>
                <a:latin typeface="Segoe UI"/>
                <a:ea typeface="DejaVu Sans"/>
              </a:rPr>
              <a:t>IDA Global Survey on Participation of Organisations of Persons with Disabilities (OPDs)</a:t>
            </a:r>
            <a:endParaRPr b="0" lang="en-GB" sz="4000" spc="-1" strike="noStrike">
              <a:latin typeface="Arial"/>
            </a:endParaRPr>
          </a:p>
        </p:txBody>
      </p:sp>
      <p:sp>
        <p:nvSpPr>
          <p:cNvPr id="97" name="TextBox 12"/>
          <p:cNvSpPr/>
          <p:nvPr/>
        </p:nvSpPr>
        <p:spPr>
          <a:xfrm>
            <a:off x="6558120" y="4545000"/>
            <a:ext cx="5475960" cy="51660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0" lang="fr-CH" sz="2800" spc="-1" strike="noStrike">
                <a:solidFill>
                  <a:srgbClr val="ffffff"/>
                </a:solidFill>
                <a:latin typeface="Segoe UI"/>
                <a:ea typeface="DejaVu Sans"/>
              </a:rPr>
              <a:t>21st July 2021</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itle 1"/>
          <p:cNvSpPr/>
          <p:nvPr/>
        </p:nvSpPr>
        <p:spPr>
          <a:xfrm>
            <a:off x="990720" y="-156240"/>
            <a:ext cx="10514880" cy="132480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en-US" sz="4000" spc="92" strike="noStrike">
                <a:solidFill>
                  <a:srgbClr val="152daa"/>
                </a:solidFill>
                <a:latin typeface="Segoe UI"/>
              </a:rPr>
              <a:t>Recommendations from OPDs to the UN</a:t>
            </a:r>
            <a:endParaRPr b="0" lang="en-GB" sz="4000" spc="-1" strike="noStrike">
              <a:latin typeface="Arial"/>
            </a:endParaRPr>
          </a:p>
        </p:txBody>
      </p:sp>
      <p:sp>
        <p:nvSpPr>
          <p:cNvPr id="118" name="Content Placeholder 2"/>
          <p:cNvSpPr/>
          <p:nvPr/>
        </p:nvSpPr>
        <p:spPr>
          <a:xfrm>
            <a:off x="789120" y="999720"/>
            <a:ext cx="11205000" cy="4350600"/>
          </a:xfrm>
          <a:prstGeom prst="rect">
            <a:avLst/>
          </a:prstGeom>
          <a:noFill/>
          <a:ln w="0">
            <a:noFill/>
          </a:ln>
        </p:spPr>
        <p:style>
          <a:lnRef idx="0"/>
          <a:fillRef idx="0"/>
          <a:effectRef idx="0"/>
          <a:fontRef idx="minor"/>
        </p:style>
        <p:txBody>
          <a:bodyPr lIns="90000" rIns="90000" tIns="45000" bIns="45000">
            <a:noAutofit/>
          </a:bodyPr>
          <a:p>
            <a:pPr lvl="1" marL="343080" indent="-342360">
              <a:lnSpc>
                <a:spcPct val="90000"/>
              </a:lnSpc>
              <a:spcBef>
                <a:spcPts val="1199"/>
              </a:spcBef>
              <a:spcAft>
                <a:spcPts val="201"/>
              </a:spcAft>
              <a:buClr>
                <a:srgbClr val="3055a9"/>
              </a:buClr>
              <a:buFont typeface="Arial"/>
              <a:buChar char="•"/>
            </a:pPr>
            <a:r>
              <a:rPr b="0" lang="fr-CH" sz="2000" spc="-1" strike="noStrike">
                <a:solidFill>
                  <a:srgbClr val="000000"/>
                </a:solidFill>
                <a:latin typeface="Segoe UI"/>
              </a:rPr>
              <a:t>A</a:t>
            </a:r>
            <a:r>
              <a:rPr b="0" lang="en-GB" sz="2000" spc="-1" strike="noStrike">
                <a:solidFill>
                  <a:srgbClr val="000000"/>
                </a:solidFill>
                <a:latin typeface="Segoe UI"/>
              </a:rPr>
              <a:t>ct as </a:t>
            </a:r>
            <a:r>
              <a:rPr b="1" lang="en-GB" sz="2000" spc="-1" strike="noStrike">
                <a:solidFill>
                  <a:srgbClr val="000000"/>
                </a:solidFill>
                <a:latin typeface="Segoe UI"/>
              </a:rPr>
              <a:t>allies </a:t>
            </a:r>
            <a:r>
              <a:rPr b="0" lang="en-GB" sz="2000" spc="-1" strike="noStrike">
                <a:solidFill>
                  <a:srgbClr val="000000"/>
                </a:solidFill>
                <a:latin typeface="Segoe UI"/>
              </a:rPr>
              <a:t>of OPDs to facilitate their engagement with governments</a:t>
            </a:r>
            <a:endParaRPr b="0" lang="en-GB" sz="2000" spc="-1" strike="noStrike">
              <a:latin typeface="Arial"/>
            </a:endParaRPr>
          </a:p>
          <a:p>
            <a:pPr lvl="1" marL="343080" indent="-342360">
              <a:lnSpc>
                <a:spcPct val="90000"/>
              </a:lnSpc>
              <a:spcBef>
                <a:spcPts val="1199"/>
              </a:spcBef>
              <a:spcAft>
                <a:spcPts val="201"/>
              </a:spcAft>
              <a:buClr>
                <a:srgbClr val="3055a9"/>
              </a:buClr>
              <a:buFont typeface="Arial"/>
              <a:buChar char="•"/>
            </a:pPr>
            <a:r>
              <a:rPr b="1" lang="en-GB" sz="2000" spc="-1" strike="noStrike">
                <a:solidFill>
                  <a:srgbClr val="000000"/>
                </a:solidFill>
                <a:latin typeface="Segoe UI"/>
              </a:rPr>
              <a:t>Support OPDs to strategize </a:t>
            </a:r>
            <a:r>
              <a:rPr b="0" lang="en-GB" sz="2000" spc="-1" strike="noStrike">
                <a:solidFill>
                  <a:srgbClr val="000000"/>
                </a:solidFill>
                <a:latin typeface="Segoe UI"/>
              </a:rPr>
              <a:t>their contributions, model by example through support effective and empowering OPD participation</a:t>
            </a:r>
            <a:endParaRPr b="0" lang="en-GB" sz="2000" spc="-1" strike="noStrike">
              <a:latin typeface="Arial"/>
            </a:endParaRPr>
          </a:p>
          <a:p>
            <a:pPr lvl="1" marL="343080" indent="-342360">
              <a:lnSpc>
                <a:spcPct val="90000"/>
              </a:lnSpc>
              <a:spcBef>
                <a:spcPts val="1199"/>
              </a:spcBef>
              <a:spcAft>
                <a:spcPts val="201"/>
              </a:spcAft>
              <a:buClr>
                <a:srgbClr val="3055a9"/>
              </a:buClr>
              <a:buFont typeface="Arial"/>
              <a:buChar char="•"/>
            </a:pPr>
            <a:r>
              <a:rPr b="1" lang="en-GB" sz="2000" spc="-1" strike="noStrike">
                <a:solidFill>
                  <a:srgbClr val="000000"/>
                </a:solidFill>
                <a:latin typeface="Segoe UI"/>
              </a:rPr>
              <a:t>Inform </a:t>
            </a:r>
            <a:r>
              <a:rPr b="0" lang="en-GB" sz="2000" spc="-1" strike="noStrike">
                <a:solidFill>
                  <a:srgbClr val="000000"/>
                </a:solidFill>
                <a:latin typeface="Segoe UI"/>
              </a:rPr>
              <a:t>OPDs about the work of the UN</a:t>
            </a:r>
            <a:endParaRPr b="0" lang="en-GB" sz="2000" spc="-1" strike="noStrike">
              <a:latin typeface="Arial"/>
            </a:endParaRPr>
          </a:p>
          <a:p>
            <a:pPr lvl="1" marL="343080" indent="-342360">
              <a:lnSpc>
                <a:spcPct val="90000"/>
              </a:lnSpc>
              <a:spcBef>
                <a:spcPts val="1199"/>
              </a:spcBef>
              <a:spcAft>
                <a:spcPts val="201"/>
              </a:spcAft>
              <a:buClr>
                <a:srgbClr val="3055a9"/>
              </a:buClr>
              <a:buFont typeface="Arial"/>
              <a:buChar char="•"/>
            </a:pPr>
            <a:r>
              <a:rPr b="0" lang="en-GB" sz="2000" spc="-1" strike="noStrike">
                <a:solidFill>
                  <a:srgbClr val="000000"/>
                </a:solidFill>
                <a:latin typeface="Segoe UI"/>
              </a:rPr>
              <a:t>Ensure </a:t>
            </a:r>
            <a:r>
              <a:rPr b="1" lang="en-GB" sz="2000" spc="-1" strike="noStrike">
                <a:solidFill>
                  <a:srgbClr val="000000"/>
                </a:solidFill>
                <a:latin typeface="Segoe UI"/>
              </a:rPr>
              <a:t>accessibility of all consultations </a:t>
            </a:r>
            <a:r>
              <a:rPr b="0" lang="en-GB" sz="2000" spc="-1" strike="noStrike">
                <a:solidFill>
                  <a:srgbClr val="000000"/>
                </a:solidFill>
                <a:latin typeface="Segoe UI"/>
              </a:rPr>
              <a:t>organised by the UN and the provision of reasonable accommodation to OPDs taking part in consultations</a:t>
            </a:r>
            <a:endParaRPr b="0" lang="en-GB" sz="2000" spc="-1" strike="noStrike">
              <a:latin typeface="Arial"/>
            </a:endParaRPr>
          </a:p>
          <a:p>
            <a:pPr lvl="1" marL="343080" indent="-342360">
              <a:lnSpc>
                <a:spcPct val="90000"/>
              </a:lnSpc>
              <a:spcBef>
                <a:spcPts val="1199"/>
              </a:spcBef>
              <a:spcAft>
                <a:spcPts val="201"/>
              </a:spcAft>
              <a:buClr>
                <a:srgbClr val="3055a9"/>
              </a:buClr>
              <a:buFont typeface="Arial"/>
              <a:buChar char="•"/>
            </a:pPr>
            <a:r>
              <a:rPr b="0" lang="en-GB" sz="2000" spc="-1" strike="noStrike">
                <a:solidFill>
                  <a:srgbClr val="000000"/>
                </a:solidFill>
                <a:latin typeface="Segoe UI"/>
              </a:rPr>
              <a:t>Ensure OPDs have </a:t>
            </a:r>
            <a:r>
              <a:rPr b="1" lang="en-GB" sz="2000" spc="-1" strike="noStrike">
                <a:solidFill>
                  <a:srgbClr val="000000"/>
                </a:solidFill>
                <a:latin typeface="Segoe UI"/>
              </a:rPr>
              <a:t>access to funding opportunities</a:t>
            </a:r>
            <a:r>
              <a:rPr b="0" lang="en-GB" sz="2000" spc="-1" strike="noStrike">
                <a:solidFill>
                  <a:srgbClr val="000000"/>
                </a:solidFill>
                <a:latin typeface="Segoe UI"/>
              </a:rPr>
              <a:t>, including through direct funding from UN agencies and programmes</a:t>
            </a:r>
            <a:endParaRPr b="0" lang="en-GB" sz="2000" spc="-1" strike="noStrike">
              <a:latin typeface="Arial"/>
            </a:endParaRPr>
          </a:p>
          <a:p>
            <a:pPr lvl="1" marL="343080" indent="-342360">
              <a:lnSpc>
                <a:spcPct val="90000"/>
              </a:lnSpc>
              <a:spcBef>
                <a:spcPts val="1199"/>
              </a:spcBef>
              <a:spcAft>
                <a:spcPts val="201"/>
              </a:spcAft>
              <a:buClr>
                <a:srgbClr val="3055a9"/>
              </a:buClr>
              <a:buFont typeface="Arial"/>
              <a:buChar char="•"/>
            </a:pPr>
            <a:r>
              <a:rPr b="1" lang="en-GB" sz="2000" spc="-1" strike="noStrike">
                <a:solidFill>
                  <a:srgbClr val="000000"/>
                </a:solidFill>
                <a:latin typeface="Segoe UI"/>
              </a:rPr>
              <a:t>Hire</a:t>
            </a:r>
            <a:r>
              <a:rPr b="0" lang="en-GB" sz="2000" spc="-1" strike="noStrike">
                <a:solidFill>
                  <a:srgbClr val="000000"/>
                </a:solidFill>
                <a:latin typeface="Segoe UI"/>
              </a:rPr>
              <a:t> persons with disabilities and </a:t>
            </a:r>
            <a:r>
              <a:rPr b="1" lang="en-GB" sz="2000" spc="-1" strike="noStrike">
                <a:solidFill>
                  <a:srgbClr val="000000"/>
                </a:solidFill>
                <a:latin typeface="Segoe UI"/>
              </a:rPr>
              <a:t>train UN staff </a:t>
            </a:r>
            <a:r>
              <a:rPr b="0" lang="en-GB" sz="2000" spc="-1" strike="noStrike">
                <a:solidFill>
                  <a:srgbClr val="000000"/>
                </a:solidFill>
                <a:latin typeface="Segoe UI"/>
              </a:rPr>
              <a:t>on the rights of persons with disabilities</a:t>
            </a:r>
            <a:endParaRPr b="0" lang="en-GB" sz="2000" spc="-1" strike="noStrike">
              <a:latin typeface="Arial"/>
            </a:endParaRPr>
          </a:p>
          <a:p>
            <a:pPr lvl="1" marL="343080" indent="-342360">
              <a:lnSpc>
                <a:spcPct val="90000"/>
              </a:lnSpc>
              <a:spcBef>
                <a:spcPts val="1199"/>
              </a:spcBef>
              <a:spcAft>
                <a:spcPts val="201"/>
              </a:spcAft>
              <a:buClr>
                <a:srgbClr val="3055a9"/>
              </a:buClr>
              <a:buFont typeface="Arial"/>
              <a:buChar char="•"/>
            </a:pPr>
            <a:r>
              <a:rPr b="0" lang="en-GB" sz="2000" spc="-1" strike="noStrike">
                <a:solidFill>
                  <a:srgbClr val="000000"/>
                </a:solidFill>
                <a:latin typeface="Segoe UI"/>
              </a:rPr>
              <a:t>Guarantee and support the meaningful participation of the </a:t>
            </a:r>
            <a:r>
              <a:rPr b="1" lang="en-GB" sz="2000" spc="-1" strike="noStrike">
                <a:solidFill>
                  <a:srgbClr val="000000"/>
                </a:solidFill>
                <a:latin typeface="Segoe UI"/>
              </a:rPr>
              <a:t>diversity</a:t>
            </a:r>
            <a:r>
              <a:rPr b="0" lang="en-GB" sz="2000" spc="-1" strike="noStrike">
                <a:solidFill>
                  <a:srgbClr val="000000"/>
                </a:solidFill>
                <a:latin typeface="Segoe UI"/>
              </a:rPr>
              <a:t> of persons with disabilities through OPDs including women, children and underrepresented groups</a:t>
            </a: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itle 1"/>
          <p:cNvSpPr/>
          <p:nvPr/>
        </p:nvSpPr>
        <p:spPr>
          <a:xfrm>
            <a:off x="902520" y="-9216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en-CA" sz="4400" spc="-1" strike="noStrike">
                <a:solidFill>
                  <a:srgbClr val="152daa"/>
                </a:solidFill>
                <a:latin typeface="Segoe UI Semibold"/>
              </a:rPr>
              <a:t>Governments – Findings (examples)</a:t>
            </a:r>
            <a:r>
              <a:rPr b="1" lang="en-CA" sz="4400" spc="-1" strike="noStrike">
                <a:solidFill>
                  <a:srgbClr val="152daa"/>
                </a:solidFill>
                <a:highlight>
                  <a:srgbClr val="ffff00"/>
                </a:highlight>
                <a:latin typeface="Segoe UI Semibold"/>
              </a:rPr>
              <a:t> </a:t>
            </a:r>
            <a:endParaRPr b="0" lang="en-GB" sz="4400" spc="-1" strike="noStrike">
              <a:latin typeface="Arial"/>
            </a:endParaRPr>
          </a:p>
        </p:txBody>
      </p:sp>
      <p:sp>
        <p:nvSpPr>
          <p:cNvPr id="120" name="Content Placeholder 2"/>
          <p:cNvSpPr/>
          <p:nvPr/>
        </p:nvSpPr>
        <p:spPr>
          <a:xfrm>
            <a:off x="1031040" y="1032840"/>
            <a:ext cx="10386360" cy="4791600"/>
          </a:xfrm>
          <a:prstGeom prst="rect">
            <a:avLst/>
          </a:prstGeom>
          <a:noFill/>
          <a:ln w="0">
            <a:noFill/>
          </a:ln>
        </p:spPr>
        <p:style>
          <a:lnRef idx="0"/>
          <a:fillRef idx="0"/>
          <a:effectRef idx="0"/>
          <a:fontRef idx="minor"/>
        </p:style>
        <p:txBody>
          <a:bodyPr lIns="90000" rIns="90000" tIns="45000" bIns="45000">
            <a:noAutofit/>
          </a:bodyPr>
          <a:p>
            <a:pPr lvl="1"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Calibri"/>
              </a:rPr>
              <a:t> </a:t>
            </a:r>
            <a:r>
              <a:rPr b="0" lang="en-US" sz="2400" spc="-1" strike="noStrike">
                <a:solidFill>
                  <a:srgbClr val="000000"/>
                </a:solidFill>
                <a:latin typeface="Calibri"/>
              </a:rPr>
              <a:t>Involvement of OPDs with governments is still insufficient with </a:t>
            </a:r>
            <a:r>
              <a:rPr b="1" lang="en-US" sz="2400" spc="-1" strike="noStrike">
                <a:solidFill>
                  <a:srgbClr val="000000"/>
                </a:solidFill>
                <a:latin typeface="Calibri"/>
              </a:rPr>
              <a:t>a majority </a:t>
            </a:r>
            <a:r>
              <a:rPr b="0" lang="en-US" sz="2400" spc="-1" strike="noStrike">
                <a:solidFill>
                  <a:srgbClr val="000000"/>
                </a:solidFill>
                <a:latin typeface="Calibri"/>
              </a:rPr>
              <a:t>of OPDs reporting they are </a:t>
            </a:r>
            <a:r>
              <a:rPr b="1" i="1" lang="en-US" sz="2400" spc="-1" strike="noStrike">
                <a:solidFill>
                  <a:srgbClr val="000000"/>
                </a:solidFill>
                <a:latin typeface="Calibri"/>
              </a:rPr>
              <a:t>sometimes</a:t>
            </a:r>
            <a:r>
              <a:rPr b="1" lang="en-US" sz="2400" spc="-1" strike="noStrike">
                <a:solidFill>
                  <a:srgbClr val="000000"/>
                </a:solidFill>
                <a:latin typeface="Calibri"/>
              </a:rPr>
              <a:t> invited.</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Calibri"/>
              </a:rPr>
              <a:t>Overall, </a:t>
            </a:r>
            <a:r>
              <a:rPr b="1" lang="en-US" sz="2400" spc="-1" strike="noStrike">
                <a:solidFill>
                  <a:srgbClr val="000000"/>
                </a:solidFill>
                <a:latin typeface="Calibri"/>
              </a:rPr>
              <a:t>42% </a:t>
            </a:r>
            <a:r>
              <a:rPr b="0" lang="en-US" sz="2400" spc="-1" strike="noStrike">
                <a:solidFill>
                  <a:srgbClr val="000000"/>
                </a:solidFill>
                <a:latin typeface="Calibri"/>
              </a:rPr>
              <a:t>of OPDs consider that their </a:t>
            </a:r>
            <a:r>
              <a:rPr b="1" lang="en-US" sz="2400" spc="-1" strike="noStrike">
                <a:solidFill>
                  <a:srgbClr val="000000"/>
                </a:solidFill>
                <a:latin typeface="Calibri"/>
              </a:rPr>
              <a:t>experience </a:t>
            </a:r>
            <a:r>
              <a:rPr b="0" lang="en-US" sz="2400" spc="-1" strike="noStrike">
                <a:solidFill>
                  <a:srgbClr val="000000"/>
                </a:solidFill>
                <a:latin typeface="Calibri"/>
              </a:rPr>
              <a:t>of engagement with their government is </a:t>
            </a:r>
            <a:r>
              <a:rPr b="1" i="1" lang="en-US" sz="2400" spc="-1" strike="noStrike">
                <a:solidFill>
                  <a:srgbClr val="000000"/>
                </a:solidFill>
                <a:latin typeface="Calibri"/>
              </a:rPr>
              <a:t>poor </a:t>
            </a:r>
            <a:r>
              <a:rPr b="1" lang="en-US" sz="2400" spc="-1" strike="noStrike">
                <a:solidFill>
                  <a:srgbClr val="000000"/>
                </a:solidFill>
                <a:latin typeface="Calibri"/>
              </a:rPr>
              <a:t>or </a:t>
            </a:r>
            <a:r>
              <a:rPr b="1" i="1" lang="en-US" sz="2400" spc="-1" strike="noStrike">
                <a:solidFill>
                  <a:srgbClr val="000000"/>
                </a:solidFill>
                <a:latin typeface="Calibri"/>
              </a:rPr>
              <a:t>very poor</a:t>
            </a:r>
            <a:r>
              <a:rPr b="0" lang="en-US" sz="2400" spc="-1" strike="noStrike">
                <a:solidFill>
                  <a:srgbClr val="000000"/>
                </a:solidFill>
                <a:latin typeface="Calibri"/>
              </a:rPr>
              <a:t>, 44% have a mixed experience and only 13% consider it good or very good.</a:t>
            </a:r>
            <a:endParaRPr b="0" lang="en-GB" sz="2400" spc="-1" strike="noStrike">
              <a:latin typeface="Arial"/>
            </a:endParaRPr>
          </a:p>
          <a:p>
            <a:pPr>
              <a:lnSpc>
                <a:spcPct val="100000"/>
              </a:lnSpc>
            </a:pPr>
            <a:endParaRPr b="0" lang="en-GB" sz="2400" spc="-1" strike="noStrike">
              <a:latin typeface="Arial"/>
            </a:endParaRPr>
          </a:p>
          <a:p>
            <a:pPr marL="360">
              <a:lnSpc>
                <a:spcPct val="90000"/>
              </a:lnSpc>
              <a:spcBef>
                <a:spcPts val="1199"/>
              </a:spcBef>
              <a:spcAft>
                <a:spcPts val="201"/>
              </a:spcAft>
              <a:tabLst>
                <a:tab algn="l" pos="0"/>
              </a:tabLst>
            </a:pPr>
            <a:r>
              <a:rPr b="0" lang="en-US" sz="2400" spc="-1" strike="noStrike">
                <a:solidFill>
                  <a:srgbClr val="4472c4"/>
                </a:solidFill>
                <a:latin typeface="Calibri"/>
              </a:rPr>
              <a:t>Recommendations</a:t>
            </a:r>
            <a:r>
              <a:rPr b="0" lang="en-US" sz="2400" spc="-1" strike="noStrike">
                <a:solidFill>
                  <a:srgbClr val="000000"/>
                </a:solidFill>
                <a:latin typeface="Calibri"/>
              </a:rPr>
              <a:t> from OPDs to governments focus on the provision of </a:t>
            </a:r>
            <a:r>
              <a:rPr b="1" lang="en-US" sz="2400" spc="-1" strike="noStrike">
                <a:solidFill>
                  <a:srgbClr val="000000"/>
                </a:solidFill>
                <a:latin typeface="Calibri"/>
              </a:rPr>
              <a:t>financial support to OPDs</a:t>
            </a:r>
            <a:r>
              <a:rPr b="0" lang="en-US" sz="2400" spc="-1" strike="noStrike">
                <a:solidFill>
                  <a:srgbClr val="000000"/>
                </a:solidFill>
                <a:latin typeface="Calibri"/>
              </a:rPr>
              <a:t>, a demand for inclusion of</a:t>
            </a:r>
            <a:r>
              <a:rPr b="1" lang="en-US" sz="2400" spc="-1" strike="noStrike">
                <a:solidFill>
                  <a:srgbClr val="000000"/>
                </a:solidFill>
                <a:latin typeface="Calibri"/>
              </a:rPr>
              <a:t> </a:t>
            </a:r>
            <a:r>
              <a:rPr b="1" i="1" lang="en-US" sz="2400" spc="-1" strike="noStrike">
                <a:solidFill>
                  <a:srgbClr val="000000"/>
                </a:solidFill>
                <a:latin typeface="Calibri"/>
              </a:rPr>
              <a:t>all</a:t>
            </a:r>
            <a:r>
              <a:rPr b="1" lang="en-US" sz="2400" spc="-1" strike="noStrike">
                <a:solidFill>
                  <a:srgbClr val="000000"/>
                </a:solidFill>
                <a:latin typeface="Calibri"/>
              </a:rPr>
              <a:t> groups of persons with disabilities</a:t>
            </a:r>
            <a:r>
              <a:rPr b="0" lang="en-US" sz="2400" spc="-1" strike="noStrike">
                <a:solidFill>
                  <a:srgbClr val="000000"/>
                </a:solidFill>
                <a:latin typeface="Calibri"/>
              </a:rPr>
              <a:t>, a call for enhanced </a:t>
            </a:r>
            <a:r>
              <a:rPr b="1" lang="en-US" sz="2400" spc="-1" strike="noStrike">
                <a:solidFill>
                  <a:srgbClr val="000000"/>
                </a:solidFill>
                <a:latin typeface="Calibri"/>
              </a:rPr>
              <a:t>consideration for their views </a:t>
            </a:r>
            <a:r>
              <a:rPr b="0" lang="en-US" sz="2400" spc="-1" strike="noStrike">
                <a:solidFill>
                  <a:srgbClr val="000000"/>
                </a:solidFill>
                <a:latin typeface="Calibri"/>
              </a:rPr>
              <a:t>and meaningful roles in shared decision-making, ensuring accessibility and reasonable accommodation, or access to capacity development.</a:t>
            </a: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itle 1"/>
          <p:cNvSpPr/>
          <p:nvPr/>
        </p:nvSpPr>
        <p:spPr>
          <a:xfrm>
            <a:off x="600840" y="0"/>
            <a:ext cx="11102760" cy="88056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en-CA" sz="2800" spc="-1" strike="noStrike">
                <a:solidFill>
                  <a:srgbClr val="152daa"/>
                </a:solidFill>
                <a:latin typeface="Segoe UI"/>
              </a:rPr>
              <a:t>Relevance of IDA Global Survey to National Level Actors</a:t>
            </a:r>
            <a:endParaRPr b="0" lang="en-GB" sz="2800" spc="-1" strike="noStrike">
              <a:latin typeface="Arial"/>
            </a:endParaRPr>
          </a:p>
        </p:txBody>
      </p:sp>
      <p:sp>
        <p:nvSpPr>
          <p:cNvPr id="122" name="Content Placeholder 2"/>
          <p:cNvSpPr/>
          <p:nvPr/>
        </p:nvSpPr>
        <p:spPr>
          <a:xfrm>
            <a:off x="457200" y="971280"/>
            <a:ext cx="11337840" cy="4914720"/>
          </a:xfrm>
          <a:prstGeom prst="rect">
            <a:avLst/>
          </a:prstGeom>
          <a:noFill/>
          <a:ln w="0">
            <a:noFill/>
          </a:ln>
        </p:spPr>
        <p:style>
          <a:lnRef idx="0"/>
          <a:fillRef idx="0"/>
          <a:effectRef idx="0"/>
          <a:fontRef idx="minor"/>
        </p:style>
        <p:txBody>
          <a:bodyPr lIns="90000" rIns="90000" tIns="45000" bIns="45000">
            <a:normAutofit fontScale="97000"/>
          </a:bodyPr>
          <a:p>
            <a:pPr marL="228600" indent="-227880">
              <a:lnSpc>
                <a:spcPct val="100000"/>
              </a:lnSpc>
              <a:spcBef>
                <a:spcPts val="1001"/>
              </a:spcBef>
              <a:buClr>
                <a:srgbClr val="2a7de2"/>
              </a:buClr>
              <a:buFont typeface="Arial"/>
              <a:buChar char="•"/>
            </a:pPr>
            <a:r>
              <a:rPr b="0" lang="en-CA" sz="2200" spc="-1" strike="noStrike">
                <a:solidFill>
                  <a:srgbClr val="000000"/>
                </a:solidFill>
                <a:latin typeface="Segoe UI"/>
              </a:rPr>
              <a:t>Shared historical background characterised by marginalisation &amp; lack of access to opportunities by all persons with disabilities globally</a:t>
            </a:r>
            <a:endParaRPr b="0" lang="en-GB" sz="2200" spc="-1" strike="noStrike">
              <a:latin typeface="Arial"/>
            </a:endParaRPr>
          </a:p>
          <a:p>
            <a:pPr marL="228600" indent="-227880">
              <a:lnSpc>
                <a:spcPct val="100000"/>
              </a:lnSpc>
              <a:spcBef>
                <a:spcPts val="1001"/>
              </a:spcBef>
              <a:buClr>
                <a:srgbClr val="2a7de2"/>
              </a:buClr>
              <a:buFont typeface="Arial"/>
              <a:buChar char="•"/>
            </a:pPr>
            <a:r>
              <a:rPr b="0" lang="en-CA" sz="2200" spc="-1" strike="noStrike">
                <a:solidFill>
                  <a:srgbClr val="000000"/>
                </a:solidFill>
                <a:latin typeface="Segoe UI"/>
              </a:rPr>
              <a:t>Commonly agreed framework of Analysis (CRPD) – </a:t>
            </a:r>
            <a:r>
              <a:rPr b="1" lang="en-CA" sz="2200" spc="-1" strike="noStrike">
                <a:solidFill>
                  <a:srgbClr val="4472c4"/>
                </a:solidFill>
                <a:latin typeface="Segoe UI"/>
              </a:rPr>
              <a:t>Articles: 4.3, 32 &amp; 33.3; 2030 Dev’t Agenda</a:t>
            </a:r>
            <a:endParaRPr b="0" lang="en-GB" sz="2200" spc="-1" strike="noStrike">
              <a:latin typeface="Arial"/>
            </a:endParaRPr>
          </a:p>
          <a:p>
            <a:pPr marL="228600" indent="-227880">
              <a:lnSpc>
                <a:spcPct val="100000"/>
              </a:lnSpc>
              <a:spcBef>
                <a:spcPts val="1001"/>
              </a:spcBef>
              <a:buClr>
                <a:srgbClr val="2a7de2"/>
              </a:buClr>
              <a:buFont typeface="Arial"/>
              <a:buChar char="•"/>
            </a:pPr>
            <a:r>
              <a:rPr b="0" lang="en-CA" sz="2200" spc="-1" strike="noStrike">
                <a:solidFill>
                  <a:srgbClr val="000000"/>
                </a:solidFill>
                <a:latin typeface="Segoe UI"/>
              </a:rPr>
              <a:t>Evidence base for policy decision-making &amp; evaluations (</a:t>
            </a:r>
            <a:r>
              <a:rPr b="1" lang="en-CA" sz="2200" spc="-1" strike="noStrike">
                <a:solidFill>
                  <a:srgbClr val="4472c4"/>
                </a:solidFill>
                <a:latin typeface="Segoe UI"/>
              </a:rPr>
              <a:t>Gov’ts, funders, etc</a:t>
            </a:r>
            <a:r>
              <a:rPr b="0" lang="en-CA" sz="2200" spc="-1" strike="noStrike">
                <a:solidFill>
                  <a:srgbClr val="000000"/>
                </a:solidFill>
                <a:latin typeface="Segoe UI"/>
              </a:rPr>
              <a:t>)</a:t>
            </a:r>
            <a:endParaRPr b="0" lang="en-GB" sz="2200" spc="-1" strike="noStrike">
              <a:latin typeface="Arial"/>
            </a:endParaRPr>
          </a:p>
          <a:p>
            <a:pPr marL="228600" indent="-227880">
              <a:lnSpc>
                <a:spcPct val="100000"/>
              </a:lnSpc>
              <a:spcBef>
                <a:spcPts val="1001"/>
              </a:spcBef>
              <a:buClr>
                <a:srgbClr val="2a7de2"/>
              </a:buClr>
              <a:buFont typeface="Arial"/>
              <a:buChar char="•"/>
            </a:pPr>
            <a:r>
              <a:rPr b="0" lang="en-CA" sz="2200" spc="-1" strike="noStrike">
                <a:solidFill>
                  <a:srgbClr val="000000"/>
                </a:solidFill>
                <a:latin typeface="Segoe UI"/>
              </a:rPr>
              <a:t>Provides practical understanding of key concepts- </a:t>
            </a:r>
            <a:r>
              <a:rPr b="1" lang="en-CA" sz="2200" spc="-1" strike="noStrike">
                <a:solidFill>
                  <a:srgbClr val="4472c4"/>
                </a:solidFill>
                <a:latin typeface="Segoe UI"/>
              </a:rPr>
              <a:t>Meaningful participation</a:t>
            </a:r>
            <a:endParaRPr b="0" lang="en-GB" sz="2200" spc="-1" strike="noStrike">
              <a:latin typeface="Arial"/>
            </a:endParaRPr>
          </a:p>
          <a:p>
            <a:pPr marL="228600" indent="-227880">
              <a:lnSpc>
                <a:spcPct val="100000"/>
              </a:lnSpc>
              <a:spcBef>
                <a:spcPts val="1001"/>
              </a:spcBef>
              <a:buClr>
                <a:srgbClr val="2a7de2"/>
              </a:buClr>
              <a:buFont typeface="Arial"/>
              <a:buChar char="•"/>
            </a:pPr>
            <a:r>
              <a:rPr b="0" lang="en-CA" sz="2200" spc="-1" strike="noStrike">
                <a:solidFill>
                  <a:srgbClr val="000000"/>
                </a:solidFill>
                <a:latin typeface="Segoe UI"/>
              </a:rPr>
              <a:t>Provides essential dimensions of participation analysis: </a:t>
            </a:r>
            <a:r>
              <a:rPr b="1" lang="en-US" sz="2200" spc="-1" strike="noStrike">
                <a:solidFill>
                  <a:srgbClr val="4472c4"/>
                </a:solidFill>
                <a:latin typeface="Segoe UI"/>
              </a:rPr>
              <a:t>Who, With whom, Where, On what, How, When, How often, How formalized, How much, How effective</a:t>
            </a:r>
            <a:endParaRPr b="0" lang="en-GB" sz="2200" spc="-1" strike="noStrike">
              <a:latin typeface="Arial"/>
            </a:endParaRPr>
          </a:p>
          <a:p>
            <a:pPr marL="228600" indent="-227880">
              <a:lnSpc>
                <a:spcPct val="100000"/>
              </a:lnSpc>
              <a:spcBef>
                <a:spcPts val="1001"/>
              </a:spcBef>
              <a:buClr>
                <a:srgbClr val="2a7de2"/>
              </a:buClr>
              <a:buFont typeface="Arial"/>
              <a:buChar char="•"/>
            </a:pPr>
            <a:r>
              <a:rPr b="0" lang="en-US" sz="2200" spc="-1" strike="noStrike">
                <a:solidFill>
                  <a:srgbClr val="000000"/>
                </a:solidFill>
                <a:latin typeface="Segoe UI"/>
              </a:rPr>
              <a:t>Provides practical understanding of what it takes for meaningful engagements </a:t>
            </a:r>
            <a:r>
              <a:rPr b="1" lang="en-US" sz="2200" spc="-1" strike="noStrike">
                <a:solidFill>
                  <a:srgbClr val="4472c4"/>
                </a:solidFill>
                <a:latin typeface="Segoe UI"/>
              </a:rPr>
              <a:t>(pre-conditions)</a:t>
            </a:r>
            <a:endParaRPr b="0" lang="en-GB" sz="2200" spc="-1" strike="noStrike">
              <a:latin typeface="Arial"/>
            </a:endParaRPr>
          </a:p>
          <a:p>
            <a:pPr>
              <a:lnSpc>
                <a:spcPct val="90000"/>
              </a:lnSpc>
              <a:spcBef>
                <a:spcPts val="1001"/>
              </a:spcBef>
            </a:pPr>
            <a:endParaRPr b="0" lang="en-GB" sz="2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itle 1"/>
          <p:cNvSpPr/>
          <p:nvPr/>
        </p:nvSpPr>
        <p:spPr>
          <a:xfrm>
            <a:off x="838080" y="162000"/>
            <a:ext cx="10514880" cy="132480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en-CA" sz="4000" spc="-1" strike="noStrike">
                <a:solidFill>
                  <a:srgbClr val="152daa"/>
                </a:solidFill>
                <a:latin typeface="Segoe UI "/>
              </a:rPr>
              <a:t>2</a:t>
            </a:r>
            <a:r>
              <a:rPr b="1" lang="en-CA" sz="4000" spc="-1" strike="noStrike" baseline="30000">
                <a:solidFill>
                  <a:srgbClr val="152daa"/>
                </a:solidFill>
                <a:latin typeface="Segoe UI "/>
              </a:rPr>
              <a:t>nd</a:t>
            </a:r>
            <a:r>
              <a:rPr b="1" lang="en-CA" sz="4000" spc="-1" strike="noStrike">
                <a:solidFill>
                  <a:srgbClr val="152daa"/>
                </a:solidFill>
                <a:latin typeface="Segoe UI "/>
              </a:rPr>
              <a:t> Global Survey</a:t>
            </a:r>
            <a:endParaRPr b="0" lang="en-GB" sz="4000" spc="-1" strike="noStrike">
              <a:latin typeface="Arial"/>
            </a:endParaRPr>
          </a:p>
        </p:txBody>
      </p:sp>
      <p:sp>
        <p:nvSpPr>
          <p:cNvPr id="124" name="Content Placeholder 2"/>
          <p:cNvSpPr/>
          <p:nvPr/>
        </p:nvSpPr>
        <p:spPr>
          <a:xfrm>
            <a:off x="404280" y="1714680"/>
            <a:ext cx="5257080" cy="342828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Aft>
                <a:spcPts val="601"/>
              </a:spcAft>
              <a:buClr>
                <a:srgbClr val="2a7de2"/>
              </a:buClr>
              <a:buFont typeface="Arial"/>
              <a:buChar char="-"/>
            </a:pPr>
            <a:r>
              <a:rPr b="0" lang="en-GB" sz="2100" spc="-1" strike="noStrike">
                <a:solidFill>
                  <a:srgbClr val="000000"/>
                </a:solidFill>
                <a:latin typeface="Segoe UI "/>
              </a:rPr>
              <a:t>2</a:t>
            </a:r>
            <a:r>
              <a:rPr b="0" lang="en-GB" sz="2100" spc="-1" strike="noStrike" baseline="30000">
                <a:solidFill>
                  <a:srgbClr val="000000"/>
                </a:solidFill>
                <a:latin typeface="Segoe UI "/>
              </a:rPr>
              <a:t>nd</a:t>
            </a:r>
            <a:r>
              <a:rPr b="0" lang="en-GB" sz="2100" spc="-1" strike="noStrike">
                <a:solidFill>
                  <a:srgbClr val="000000"/>
                </a:solidFill>
                <a:latin typeface="Segoe UI "/>
              </a:rPr>
              <a:t> Global Survey has launched!</a:t>
            </a:r>
            <a:endParaRPr b="0" lang="en-GB" sz="2100" spc="-1" strike="noStrike">
              <a:latin typeface="Arial"/>
            </a:endParaRPr>
          </a:p>
          <a:p>
            <a:pPr marL="228600" indent="-227880">
              <a:lnSpc>
                <a:spcPct val="90000"/>
              </a:lnSpc>
              <a:spcAft>
                <a:spcPts val="601"/>
              </a:spcAft>
              <a:buClr>
                <a:srgbClr val="2a7de2"/>
              </a:buClr>
              <a:buFont typeface="Arial"/>
              <a:buChar char="-"/>
            </a:pPr>
            <a:r>
              <a:rPr b="0" lang="en-GB" sz="2100" spc="-1" strike="noStrike">
                <a:solidFill>
                  <a:srgbClr val="000000"/>
                </a:solidFill>
                <a:latin typeface="Segoe UI "/>
              </a:rPr>
              <a:t>Available in 7 languages</a:t>
            </a:r>
            <a:endParaRPr b="0" lang="en-GB" sz="2100" spc="-1" strike="noStrike">
              <a:latin typeface="Arial"/>
            </a:endParaRPr>
          </a:p>
          <a:p>
            <a:pPr marL="228600" indent="-227880">
              <a:lnSpc>
                <a:spcPct val="90000"/>
              </a:lnSpc>
              <a:spcAft>
                <a:spcPts val="601"/>
              </a:spcAft>
              <a:buClr>
                <a:srgbClr val="2a7de2"/>
              </a:buClr>
              <a:buFont typeface="Arial"/>
              <a:buChar char="-"/>
            </a:pPr>
            <a:r>
              <a:rPr b="0" lang="en-GB" sz="2100" spc="-1" strike="noStrike">
                <a:solidFill>
                  <a:srgbClr val="000000"/>
                </a:solidFill>
                <a:latin typeface="Segoe UI "/>
              </a:rPr>
              <a:t>FOR ALL OPDs – take the survey, the more responses, the more data available!</a:t>
            </a:r>
            <a:endParaRPr b="0" lang="en-GB" sz="2100" spc="-1" strike="noStrike">
              <a:latin typeface="Arial"/>
            </a:endParaRPr>
          </a:p>
          <a:p>
            <a:pPr>
              <a:lnSpc>
                <a:spcPct val="90000"/>
              </a:lnSpc>
              <a:spcAft>
                <a:spcPts val="601"/>
              </a:spcAft>
              <a:tabLst>
                <a:tab algn="l" pos="0"/>
              </a:tabLst>
            </a:pPr>
            <a:endParaRPr b="0" lang="en-GB" sz="2100" spc="-1" strike="noStrike">
              <a:latin typeface="Arial"/>
            </a:endParaRPr>
          </a:p>
          <a:p>
            <a:pPr>
              <a:lnSpc>
                <a:spcPct val="90000"/>
              </a:lnSpc>
              <a:spcAft>
                <a:spcPts val="601"/>
              </a:spcAft>
              <a:tabLst>
                <a:tab algn="l" pos="0"/>
              </a:tabLst>
            </a:pPr>
            <a:endParaRPr b="0" lang="en-GB" sz="2100" spc="-1" strike="noStrike">
              <a:latin typeface="Arial"/>
            </a:endParaRPr>
          </a:p>
          <a:p>
            <a:pPr>
              <a:lnSpc>
                <a:spcPct val="90000"/>
              </a:lnSpc>
              <a:spcAft>
                <a:spcPts val="601"/>
              </a:spcAft>
              <a:tabLst>
                <a:tab algn="l" pos="0"/>
              </a:tabLst>
            </a:pPr>
            <a:r>
              <a:rPr b="0" lang="en-GB" sz="2800" spc="-1" strike="noStrike">
                <a:solidFill>
                  <a:srgbClr val="000000"/>
                </a:solidFill>
                <a:highlight>
                  <a:srgbClr val="ffff00"/>
                </a:highlight>
                <a:latin typeface="Segoe UI "/>
              </a:rPr>
              <a:t>Fill the Survey:</a:t>
            </a:r>
            <a:endParaRPr b="0" lang="en-GB" sz="2800" spc="-1" strike="noStrike">
              <a:latin typeface="Arial"/>
            </a:endParaRPr>
          </a:p>
          <a:p>
            <a:pPr>
              <a:lnSpc>
                <a:spcPct val="90000"/>
              </a:lnSpc>
              <a:spcAft>
                <a:spcPts val="601"/>
              </a:spcAft>
              <a:tabLst>
                <a:tab algn="l" pos="0"/>
              </a:tabLst>
            </a:pPr>
            <a:r>
              <a:rPr b="1" lang="en-GB" sz="3200" spc="-1" strike="noStrike" u="sng">
                <a:solidFill>
                  <a:srgbClr val="0563c1"/>
                </a:solidFill>
                <a:highlight>
                  <a:srgbClr val="ffff00"/>
                </a:highlight>
                <a:uFillTx/>
                <a:latin typeface="Segoe UI"/>
                <a:hlinkClick r:id="rId1"/>
              </a:rPr>
              <a:t>http://bit.ly/IDA2Survey</a:t>
            </a:r>
            <a:endParaRPr b="0" lang="en-GB" sz="3200" spc="-1" strike="noStrike">
              <a:latin typeface="Arial"/>
            </a:endParaRPr>
          </a:p>
          <a:p>
            <a:pPr>
              <a:lnSpc>
                <a:spcPct val="90000"/>
              </a:lnSpc>
              <a:spcAft>
                <a:spcPts val="601"/>
              </a:spcAft>
              <a:tabLst>
                <a:tab algn="l" pos="0"/>
              </a:tabLst>
            </a:pPr>
            <a:endParaRPr b="0" lang="en-GB" sz="3200" spc="-1" strike="noStrike">
              <a:latin typeface="Arial"/>
            </a:endParaRPr>
          </a:p>
          <a:p>
            <a:pPr>
              <a:lnSpc>
                <a:spcPct val="90000"/>
              </a:lnSpc>
              <a:spcAft>
                <a:spcPts val="601"/>
              </a:spcAft>
              <a:tabLst>
                <a:tab algn="l" pos="0"/>
              </a:tabLst>
            </a:pPr>
            <a:endParaRPr b="0" lang="en-GB" sz="3200" spc="-1" strike="noStrike">
              <a:latin typeface="Arial"/>
            </a:endParaRPr>
          </a:p>
          <a:p>
            <a:pPr>
              <a:lnSpc>
                <a:spcPct val="90000"/>
              </a:lnSpc>
              <a:spcAft>
                <a:spcPts val="601"/>
              </a:spcAft>
              <a:tabLst>
                <a:tab algn="l" pos="0"/>
              </a:tabLst>
            </a:pPr>
            <a:endParaRPr b="0" lang="en-GB" sz="3200" spc="-1" strike="noStrike">
              <a:latin typeface="Arial"/>
            </a:endParaRPr>
          </a:p>
          <a:p>
            <a:pPr>
              <a:lnSpc>
                <a:spcPct val="100000"/>
              </a:lnSpc>
              <a:tabLst>
                <a:tab algn="l" pos="0"/>
              </a:tabLst>
            </a:pPr>
            <a:endParaRPr b="0" lang="en-GB" sz="3200" spc="-1" strike="noStrike">
              <a:latin typeface="Arial"/>
            </a:endParaRPr>
          </a:p>
          <a:p>
            <a:pPr>
              <a:lnSpc>
                <a:spcPct val="100000"/>
              </a:lnSpc>
              <a:tabLst>
                <a:tab algn="l" pos="0"/>
              </a:tabLst>
            </a:pPr>
            <a:endParaRPr b="0" lang="en-GB" sz="3200" spc="-1" strike="noStrike">
              <a:latin typeface="Arial"/>
            </a:endParaRPr>
          </a:p>
          <a:p>
            <a:pPr>
              <a:lnSpc>
                <a:spcPct val="100000"/>
              </a:lnSpc>
              <a:tabLst>
                <a:tab algn="l" pos="0"/>
              </a:tabLst>
            </a:pPr>
            <a:endParaRPr b="0" lang="en-GB" sz="3200" spc="-1" strike="noStrike">
              <a:latin typeface="Arial"/>
            </a:endParaRPr>
          </a:p>
        </p:txBody>
      </p:sp>
      <p:pic>
        <p:nvPicPr>
          <p:cNvPr id="125" name="Picture 5" descr="Graphical user interface, text&#10;&#10;Description automatically generated"/>
          <p:cNvPicPr/>
          <p:nvPr/>
        </p:nvPicPr>
        <p:blipFill>
          <a:blip r:embed="rId2"/>
          <a:stretch/>
        </p:blipFill>
        <p:spPr>
          <a:xfrm>
            <a:off x="5816880" y="1749240"/>
            <a:ext cx="6095160" cy="3428280"/>
          </a:xfrm>
          <a:prstGeom prst="rect">
            <a:avLst/>
          </a:prstGeom>
          <a:ln w="0">
            <a:noFill/>
          </a:ln>
        </p:spPr>
      </p:pic>
      <p:sp>
        <p:nvSpPr>
          <p:cNvPr id="126" name="Rectangle 6"/>
          <p:cNvSpPr/>
          <p:nvPr/>
        </p:nvSpPr>
        <p:spPr>
          <a:xfrm>
            <a:off x="8865000" y="5439960"/>
            <a:ext cx="3326400" cy="109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ontent Placeholder 2"/>
          <p:cNvSpPr/>
          <p:nvPr/>
        </p:nvSpPr>
        <p:spPr>
          <a:xfrm>
            <a:off x="1099440" y="754560"/>
            <a:ext cx="10514880" cy="4350600"/>
          </a:xfrm>
          <a:prstGeom prst="rect">
            <a:avLst/>
          </a:prstGeom>
          <a:noFill/>
          <a:ln w="0">
            <a:noFill/>
          </a:ln>
        </p:spPr>
        <p:style>
          <a:lnRef idx="0"/>
          <a:fillRef idx="0"/>
          <a:effectRef idx="0"/>
          <a:fontRef idx="minor"/>
        </p:style>
        <p:txBody>
          <a:bodyPr lIns="90000" rIns="90000" tIns="45000" bIns="45000">
            <a:noAutofit/>
          </a:bodyPr>
          <a:p>
            <a:pPr marL="228600" indent="-227880">
              <a:lnSpc>
                <a:spcPct val="90000"/>
              </a:lnSpc>
              <a:spcBef>
                <a:spcPts val="1001"/>
              </a:spcBef>
              <a:buClr>
                <a:srgbClr val="2a7de2"/>
              </a:buClr>
              <a:buFont typeface="Arial"/>
              <a:buChar char="•"/>
            </a:pPr>
            <a:r>
              <a:rPr b="0" lang="en-US" sz="2800" spc="-1" strike="noStrike">
                <a:solidFill>
                  <a:srgbClr val="000000"/>
                </a:solidFill>
                <a:latin typeface="Segoe UI"/>
              </a:rPr>
              <a:t>For more information on the IDA Global Survey, please email at </a:t>
            </a:r>
            <a:r>
              <a:rPr b="0" lang="en-US" sz="2800" spc="-1" strike="noStrike" u="sng">
                <a:solidFill>
                  <a:srgbClr val="0563c1"/>
                </a:solidFill>
                <a:uFillTx/>
                <a:latin typeface="Segoe UI"/>
                <a:hlinkClick r:id="rId1"/>
              </a:rPr>
              <a:t>idata@ida-secretariat.org</a:t>
            </a:r>
            <a:r>
              <a:rPr b="0" lang="en-US" sz="2800" spc="-1" strike="noStrike">
                <a:solidFill>
                  <a:srgbClr val="000000"/>
                </a:solidFill>
                <a:latin typeface="Segoe UI"/>
              </a:rPr>
              <a:t> </a:t>
            </a: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itle 1"/>
          <p:cNvSpPr/>
          <p:nvPr/>
        </p:nvSpPr>
        <p:spPr>
          <a:xfrm>
            <a:off x="1125720" y="-72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en-CA" sz="4400" spc="-1" strike="noStrike">
                <a:solidFill>
                  <a:srgbClr val="152daa"/>
                </a:solidFill>
                <a:latin typeface="Segoe UI"/>
              </a:rPr>
              <a:t>Why Participation Matters </a:t>
            </a:r>
            <a:endParaRPr b="0" lang="en-GB" sz="4400" spc="-1" strike="noStrike">
              <a:latin typeface="Arial"/>
            </a:endParaRPr>
          </a:p>
        </p:txBody>
      </p:sp>
      <p:sp>
        <p:nvSpPr>
          <p:cNvPr id="99" name="Content Placeholder 2"/>
          <p:cNvSpPr/>
          <p:nvPr/>
        </p:nvSpPr>
        <p:spPr>
          <a:xfrm>
            <a:off x="705240" y="992880"/>
            <a:ext cx="11259360" cy="5183640"/>
          </a:xfrm>
          <a:prstGeom prst="rect">
            <a:avLst/>
          </a:prstGeom>
          <a:noFill/>
          <a:ln w="0">
            <a:noFill/>
          </a:ln>
        </p:spPr>
        <p:style>
          <a:lnRef idx="0"/>
          <a:fillRef idx="0"/>
          <a:effectRef idx="0"/>
          <a:fontRef idx="minor"/>
        </p:style>
        <p:txBody>
          <a:bodyPr lIns="90000" rIns="90000" tIns="45000" bIns="45000">
            <a:normAutofit/>
          </a:bodyPr>
          <a:p>
            <a:pPr marL="91440" indent="-90360">
              <a:lnSpc>
                <a:spcPct val="90000"/>
              </a:lnSpc>
              <a:spcBef>
                <a:spcPts val="1199"/>
              </a:spcBef>
              <a:spcAft>
                <a:spcPts val="201"/>
              </a:spcAft>
              <a:buClr>
                <a:srgbClr val="1cade4"/>
              </a:buClr>
              <a:buFont typeface="Arial"/>
              <a:buChar char="•"/>
            </a:pPr>
            <a:r>
              <a:rPr b="1" lang="en-US" sz="2400" spc="-1" strike="noStrike">
                <a:solidFill>
                  <a:srgbClr val="000000"/>
                </a:solidFill>
                <a:latin typeface="Calibri"/>
              </a:rPr>
              <a:t> </a:t>
            </a:r>
            <a:r>
              <a:rPr b="0" lang="en-US" sz="2400" spc="-1" strike="noStrike">
                <a:solidFill>
                  <a:srgbClr val="000000"/>
                </a:solidFill>
                <a:latin typeface="Calibri"/>
              </a:rPr>
              <a:t>The </a:t>
            </a:r>
            <a:r>
              <a:rPr b="1" lang="en-US" sz="2400" spc="-1" strike="noStrike">
                <a:solidFill>
                  <a:srgbClr val="000000"/>
                </a:solidFill>
                <a:latin typeface="Calibri"/>
              </a:rPr>
              <a:t>exclusion of persons with disabilities </a:t>
            </a:r>
            <a:r>
              <a:rPr b="0" lang="en-US" sz="2400" spc="-1" strike="noStrike">
                <a:solidFill>
                  <a:srgbClr val="000000"/>
                </a:solidFill>
                <a:latin typeface="Calibri"/>
              </a:rPr>
              <a:t>from decision-making processes perpetuates and exacerbates their exclusion from all areas of society.  </a:t>
            </a:r>
            <a:endParaRPr b="0" lang="en-GB" sz="2400" spc="-1" strike="noStrike">
              <a:latin typeface="Arial"/>
            </a:endParaRPr>
          </a:p>
          <a:p>
            <a:pPr lvl="1" marL="5486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Calibri"/>
              </a:rPr>
              <a:t>Systematic exclusion - leads to public policies and programmes that are not responsive, not effective and continue to hinder rights.</a:t>
            </a:r>
            <a:endParaRPr b="0" lang="en-GB" sz="2400" spc="-1" strike="noStrike">
              <a:latin typeface="Arial"/>
            </a:endParaRPr>
          </a:p>
          <a:p>
            <a:pPr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Calibri"/>
              </a:rPr>
              <a:t>Participation is at the </a:t>
            </a:r>
            <a:r>
              <a:rPr b="1" lang="en-US" sz="2400" spc="-1" strike="noStrike">
                <a:solidFill>
                  <a:srgbClr val="000000"/>
                </a:solidFill>
                <a:latin typeface="Calibri"/>
              </a:rPr>
              <a:t>heart of the CRPD </a:t>
            </a:r>
            <a:r>
              <a:rPr b="0" lang="en-US" sz="2400" spc="-1" strike="noStrike">
                <a:solidFill>
                  <a:srgbClr val="000000"/>
                </a:solidFill>
                <a:latin typeface="Calibri"/>
              </a:rPr>
              <a:t>– General Principle (Art. 3), and explicit general obligation (Art. 4.3)</a:t>
            </a:r>
            <a:endParaRPr b="0" lang="en-GB" sz="2400" spc="-1" strike="noStrike">
              <a:latin typeface="Arial"/>
            </a:endParaRPr>
          </a:p>
          <a:p>
            <a:pPr marL="91440" indent="-90360">
              <a:lnSpc>
                <a:spcPct val="90000"/>
              </a:lnSpc>
              <a:spcBef>
                <a:spcPts val="1199"/>
              </a:spcBef>
              <a:spcAft>
                <a:spcPts val="201"/>
              </a:spcAft>
              <a:buClr>
                <a:srgbClr val="1cade4"/>
              </a:buClr>
              <a:buFont typeface="Arial"/>
              <a:buChar char="•"/>
            </a:pPr>
            <a:r>
              <a:rPr b="1" lang="en-GB" sz="2400" spc="-1" strike="noStrike">
                <a:solidFill>
                  <a:srgbClr val="000000"/>
                </a:solidFill>
                <a:latin typeface="Calibri"/>
              </a:rPr>
              <a:t>New commitments </a:t>
            </a:r>
            <a:r>
              <a:rPr b="0" lang="en-GB" sz="2400" spc="-1" strike="noStrike">
                <a:solidFill>
                  <a:srgbClr val="000000"/>
                </a:solidFill>
                <a:latin typeface="Calibri"/>
              </a:rPr>
              <a:t>to include persons with disabilities from governments, the UN and funding agencies, however, meaningful engagement of persons with disabilities in policies and programmes is yet to be seen</a:t>
            </a:r>
            <a:endParaRPr b="0" lang="en-GB" sz="2400" spc="-1" strike="noStrike">
              <a:latin typeface="Arial"/>
            </a:endParaRPr>
          </a:p>
          <a:p>
            <a:pPr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Calibri"/>
              </a:rPr>
              <a:t>OPDs are intermediary bodies between persons with disabilities and policy and programme makers </a:t>
            </a:r>
            <a:endParaRPr b="0" lang="en-GB" sz="2400" spc="-1" strike="noStrike">
              <a:latin typeface="Arial"/>
            </a:endParaRPr>
          </a:p>
          <a:p>
            <a:pPr>
              <a:lnSpc>
                <a:spcPct val="90000"/>
              </a:lnSpc>
              <a:spcBef>
                <a:spcPts val="1001"/>
              </a:spcBef>
            </a:pP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ontent Placeholder 6"/>
          <p:cNvSpPr/>
          <p:nvPr/>
        </p:nvSpPr>
        <p:spPr>
          <a:xfrm>
            <a:off x="226440" y="992520"/>
            <a:ext cx="6580800" cy="4872240"/>
          </a:xfrm>
          <a:prstGeom prst="rect">
            <a:avLst/>
          </a:prstGeom>
          <a:noFill/>
          <a:ln w="0">
            <a:noFill/>
          </a:ln>
        </p:spPr>
        <p:style>
          <a:lnRef idx="0"/>
          <a:fillRef idx="0"/>
          <a:effectRef idx="0"/>
          <a:fontRef idx="minor"/>
        </p:style>
        <p:txBody>
          <a:bodyPr lIns="90000" rIns="90000" tIns="45000" bIns="45000">
            <a:normAutofit fontScale="66000"/>
          </a:bodyPr>
          <a:p>
            <a:pPr marL="91440" indent="-90360">
              <a:lnSpc>
                <a:spcPct val="90000"/>
              </a:lnSpc>
              <a:spcBef>
                <a:spcPts val="1199"/>
              </a:spcBef>
              <a:spcAft>
                <a:spcPts val="201"/>
              </a:spcAft>
              <a:buClr>
                <a:srgbClr val="1cade4"/>
              </a:buClr>
              <a:buFont typeface="Arial"/>
              <a:buChar char="•"/>
            </a:pPr>
            <a:r>
              <a:rPr b="0" lang="en-US" sz="2600" spc="-1" strike="noStrike">
                <a:solidFill>
                  <a:srgbClr val="000000"/>
                </a:solidFill>
                <a:latin typeface="Segoe UI"/>
              </a:rPr>
              <a:t> </a:t>
            </a:r>
            <a:r>
              <a:rPr b="0" lang="en-US" sz="2600" spc="-1" strike="noStrike">
                <a:solidFill>
                  <a:srgbClr val="000000"/>
                </a:solidFill>
                <a:latin typeface="Segoe UI"/>
              </a:rPr>
              <a:t>A tool to capture </a:t>
            </a:r>
            <a:r>
              <a:rPr b="1" lang="en-US" sz="2600" spc="-1" strike="noStrike">
                <a:solidFill>
                  <a:srgbClr val="000000"/>
                </a:solidFill>
                <a:latin typeface="Segoe UI"/>
              </a:rPr>
              <a:t>OPDs’ perceptions of their participation </a:t>
            </a:r>
            <a:r>
              <a:rPr b="0" lang="en-US" sz="2600" spc="-1" strike="noStrike">
                <a:solidFill>
                  <a:srgbClr val="000000"/>
                </a:solidFill>
                <a:latin typeface="Segoe UI"/>
              </a:rPr>
              <a:t>with governments, the UN and funding agencies on a global scale</a:t>
            </a:r>
            <a:endParaRPr b="0" lang="en-GB" sz="2600" spc="-1" strike="noStrike">
              <a:latin typeface="Arial"/>
            </a:endParaRPr>
          </a:p>
          <a:p>
            <a:pPr marL="91440" indent="-90360">
              <a:lnSpc>
                <a:spcPct val="90000"/>
              </a:lnSpc>
              <a:spcBef>
                <a:spcPts val="1199"/>
              </a:spcBef>
              <a:spcAft>
                <a:spcPts val="201"/>
              </a:spcAft>
              <a:buClr>
                <a:srgbClr val="1cade4"/>
              </a:buClr>
              <a:buFont typeface="Arial"/>
              <a:buChar char="•"/>
            </a:pPr>
            <a:r>
              <a:rPr b="0" lang="en-US" sz="2600" spc="-1" strike="noStrike">
                <a:solidFill>
                  <a:srgbClr val="000000"/>
                </a:solidFill>
                <a:latin typeface="Segoe UI"/>
              </a:rPr>
              <a:t> </a:t>
            </a:r>
            <a:r>
              <a:rPr b="0" lang="en-US" sz="2600" spc="-1" strike="noStrike">
                <a:solidFill>
                  <a:srgbClr val="000000"/>
                </a:solidFill>
                <a:latin typeface="Segoe UI"/>
              </a:rPr>
              <a:t>A </a:t>
            </a:r>
            <a:r>
              <a:rPr b="1" lang="en-US" sz="2600" spc="-1" strike="noStrike">
                <a:solidFill>
                  <a:srgbClr val="000000"/>
                </a:solidFill>
                <a:latin typeface="Segoe UI"/>
              </a:rPr>
              <a:t>regular monitoring tool</a:t>
            </a:r>
            <a:r>
              <a:rPr b="0" lang="en-US" sz="2600" spc="-1" strike="noStrike">
                <a:solidFill>
                  <a:srgbClr val="000000"/>
                </a:solidFill>
                <a:latin typeface="Segoe UI"/>
              </a:rPr>
              <a:t> of the ‘</a:t>
            </a:r>
            <a:r>
              <a:rPr b="0" i="1" lang="en-US" sz="2600" spc="-1" strike="noStrike">
                <a:solidFill>
                  <a:srgbClr val="000000"/>
                </a:solidFill>
                <a:latin typeface="Segoe UI"/>
              </a:rPr>
              <a:t>Nothing about us without us</a:t>
            </a:r>
            <a:r>
              <a:rPr b="0" lang="en-US" sz="2600" spc="-1" strike="noStrike">
                <a:solidFill>
                  <a:srgbClr val="000000"/>
                </a:solidFill>
                <a:latin typeface="Segoe UI"/>
              </a:rPr>
              <a:t>’ motto, of Article 4.3 and 32 of the CRPD</a:t>
            </a:r>
            <a:endParaRPr b="0" lang="en-GB" sz="2600" spc="-1" strike="noStrike">
              <a:latin typeface="Arial"/>
            </a:endParaRPr>
          </a:p>
          <a:p>
            <a:pPr marL="91440" indent="-90360">
              <a:lnSpc>
                <a:spcPct val="90000"/>
              </a:lnSpc>
              <a:spcBef>
                <a:spcPts val="1199"/>
              </a:spcBef>
              <a:spcAft>
                <a:spcPts val="201"/>
              </a:spcAft>
              <a:buClr>
                <a:srgbClr val="1cade4"/>
              </a:buClr>
              <a:buFont typeface="Arial"/>
              <a:buChar char="•"/>
            </a:pPr>
            <a:r>
              <a:rPr b="1" lang="en-US" sz="2600" spc="-1" strike="noStrike">
                <a:solidFill>
                  <a:srgbClr val="000000"/>
                </a:solidFill>
                <a:latin typeface="Segoe UI"/>
              </a:rPr>
              <a:t> </a:t>
            </a:r>
            <a:r>
              <a:rPr b="1" lang="en-US" sz="2600" spc="-1" strike="noStrike">
                <a:solidFill>
                  <a:srgbClr val="000000"/>
                </a:solidFill>
                <a:latin typeface="Segoe UI"/>
              </a:rPr>
              <a:t>Generating more robust evidence and learning </a:t>
            </a:r>
            <a:r>
              <a:rPr b="0" lang="en-US" sz="2600" spc="-1" strike="noStrike">
                <a:solidFill>
                  <a:srgbClr val="000000"/>
                </a:solidFill>
                <a:latin typeface="Segoe UI"/>
              </a:rPr>
              <a:t>on what works and what are the gaps to ensure ‘meaningful participation’</a:t>
            </a:r>
            <a:endParaRPr b="0" lang="en-GB" sz="2600" spc="-1" strike="noStrike">
              <a:latin typeface="Arial"/>
            </a:endParaRPr>
          </a:p>
          <a:p>
            <a:pPr marL="91440" indent="-90360">
              <a:lnSpc>
                <a:spcPct val="90000"/>
              </a:lnSpc>
              <a:spcBef>
                <a:spcPts val="1199"/>
              </a:spcBef>
              <a:spcAft>
                <a:spcPts val="201"/>
              </a:spcAft>
              <a:buClr>
                <a:srgbClr val="1cade4"/>
              </a:buClr>
              <a:buFont typeface="Arial"/>
              <a:buChar char="•"/>
            </a:pPr>
            <a:r>
              <a:rPr b="0" lang="en-US" sz="2600" spc="-1" strike="noStrike">
                <a:solidFill>
                  <a:srgbClr val="000000"/>
                </a:solidFill>
                <a:latin typeface="Segoe UI"/>
              </a:rPr>
              <a:t> </a:t>
            </a:r>
            <a:r>
              <a:rPr b="0" lang="en-US" sz="2600" spc="-1" strike="noStrike">
                <a:solidFill>
                  <a:srgbClr val="000000"/>
                </a:solidFill>
                <a:latin typeface="Segoe UI"/>
              </a:rPr>
              <a:t>A contribution to </a:t>
            </a:r>
            <a:r>
              <a:rPr b="1" lang="en-US" sz="2600" spc="-1" strike="noStrike">
                <a:solidFill>
                  <a:srgbClr val="000000"/>
                </a:solidFill>
                <a:latin typeface="Segoe UI"/>
              </a:rPr>
              <a:t>analyze different dimensions of meaningful participation</a:t>
            </a:r>
            <a:endParaRPr b="0" lang="en-GB" sz="2600" spc="-1" strike="noStrike">
              <a:latin typeface="Arial"/>
            </a:endParaRPr>
          </a:p>
          <a:p>
            <a:pPr>
              <a:lnSpc>
                <a:spcPct val="90000"/>
              </a:lnSpc>
              <a:spcBef>
                <a:spcPts val="1001"/>
              </a:spcBef>
              <a:tabLst>
                <a:tab algn="l" pos="0"/>
              </a:tabLst>
            </a:pPr>
            <a:br/>
            <a:endParaRPr b="0" lang="en-GB" sz="2600" spc="-1" strike="noStrike">
              <a:latin typeface="Arial"/>
            </a:endParaRPr>
          </a:p>
          <a:p>
            <a:pPr>
              <a:lnSpc>
                <a:spcPct val="90000"/>
              </a:lnSpc>
              <a:spcBef>
                <a:spcPts val="1001"/>
              </a:spcBef>
              <a:tabLst>
                <a:tab algn="l" pos="0"/>
              </a:tabLst>
            </a:pPr>
            <a:endParaRPr b="0" lang="en-GB" sz="2600" spc="-1" strike="noStrike">
              <a:latin typeface="Arial"/>
            </a:endParaRPr>
          </a:p>
        </p:txBody>
      </p:sp>
      <p:sp>
        <p:nvSpPr>
          <p:cNvPr id="101" name="TextShape 1"/>
          <p:cNvSpPr/>
          <p:nvPr/>
        </p:nvSpPr>
        <p:spPr>
          <a:xfrm>
            <a:off x="226440" y="-263880"/>
            <a:ext cx="10728720" cy="1498680"/>
          </a:xfrm>
          <a:prstGeom prst="rect">
            <a:avLst/>
          </a:prstGeom>
          <a:noFill/>
          <a:ln w="0">
            <a:noFill/>
          </a:ln>
        </p:spPr>
        <p:style>
          <a:lnRef idx="0"/>
          <a:fillRef idx="0"/>
          <a:effectRef idx="0"/>
          <a:fontRef idx="minor"/>
        </p:style>
        <p:txBody>
          <a:bodyPr horzOverflow="overflow" vertOverflow="overflow" lIns="90000" rIns="90000" tIns="45000" bIns="45000" anchor="ctr">
            <a:noAutofit/>
          </a:bodyPr>
          <a:p>
            <a:pPr>
              <a:lnSpc>
                <a:spcPct val="80000"/>
              </a:lnSpc>
            </a:pPr>
            <a:r>
              <a:rPr b="1" lang="en-US" sz="4000" spc="92" strike="noStrike">
                <a:solidFill>
                  <a:srgbClr val="152daa"/>
                </a:solidFill>
                <a:latin typeface="Segoe UI"/>
                <a:ea typeface="DejaVu Sans"/>
              </a:rPr>
              <a:t>About the IDA Global Survey</a:t>
            </a:r>
            <a:endParaRPr b="0" lang="en-GB" sz="4000" spc="-1" strike="noStrike">
              <a:latin typeface="Arial"/>
            </a:endParaRPr>
          </a:p>
        </p:txBody>
      </p:sp>
      <p:sp>
        <p:nvSpPr>
          <p:cNvPr id="102" name="TextBox 5"/>
          <p:cNvSpPr/>
          <p:nvPr/>
        </p:nvSpPr>
        <p:spPr>
          <a:xfrm>
            <a:off x="7367400" y="1510200"/>
            <a:ext cx="4479840" cy="283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Segoe UI"/>
                <a:ea typeface="Calibri"/>
              </a:rPr>
              <a:t>Scope: participation at </a:t>
            </a:r>
            <a:r>
              <a:rPr b="1" lang="en-US" sz="1800" spc="-1" strike="noStrike">
                <a:solidFill>
                  <a:srgbClr val="000000"/>
                </a:solidFill>
                <a:latin typeface="Segoe UI"/>
                <a:ea typeface="Calibri"/>
              </a:rPr>
              <a:t>all levels </a:t>
            </a:r>
            <a:r>
              <a:rPr b="0" lang="en-US" sz="1800" spc="-1" strike="noStrike">
                <a:solidFill>
                  <a:srgbClr val="000000"/>
                </a:solidFill>
                <a:latin typeface="Segoe UI"/>
                <a:ea typeface="Calibri"/>
              </a:rPr>
              <a:t>(local to global), in </a:t>
            </a:r>
            <a:r>
              <a:rPr b="1" lang="en-US" sz="1800" spc="-1" strike="noStrike">
                <a:solidFill>
                  <a:srgbClr val="000000"/>
                </a:solidFill>
                <a:latin typeface="Segoe UI"/>
                <a:ea typeface="Calibri"/>
              </a:rPr>
              <a:t>all sectors</a:t>
            </a:r>
            <a:r>
              <a:rPr b="0" lang="en-US" sz="1800" spc="-1" strike="noStrike">
                <a:solidFill>
                  <a:srgbClr val="000000"/>
                </a:solidFill>
                <a:latin typeface="Segoe UI"/>
                <a:ea typeface="Calibri"/>
              </a:rPr>
              <a:t>, at </a:t>
            </a:r>
            <a:r>
              <a:rPr b="1" lang="en-US" sz="1800" spc="-1" strike="noStrike">
                <a:solidFill>
                  <a:srgbClr val="000000"/>
                </a:solidFill>
                <a:latin typeface="Segoe UI"/>
                <a:ea typeface="Calibri"/>
              </a:rPr>
              <a:t>all stages </a:t>
            </a:r>
            <a:r>
              <a:rPr b="0" lang="en-US" sz="1800" spc="-1" strike="noStrike">
                <a:solidFill>
                  <a:srgbClr val="000000"/>
                </a:solidFill>
                <a:latin typeface="Segoe UI"/>
                <a:ea typeface="Calibri"/>
              </a:rPr>
              <a:t>of the programming cycle, for </a:t>
            </a:r>
            <a:r>
              <a:rPr b="1" lang="en-US" sz="1800" spc="-1" strike="noStrike">
                <a:solidFill>
                  <a:srgbClr val="000000"/>
                </a:solidFill>
                <a:latin typeface="Segoe UI"/>
                <a:ea typeface="Calibri"/>
              </a:rPr>
              <a:t>all groups </a:t>
            </a:r>
            <a:r>
              <a:rPr b="0" lang="en-US" sz="1800" spc="-1" strike="noStrike">
                <a:solidFill>
                  <a:srgbClr val="000000"/>
                </a:solidFill>
                <a:latin typeface="Segoe UI"/>
                <a:ea typeface="Calibri"/>
              </a:rPr>
              <a:t>of persons with disabilities, with governments, UN and funding agencies</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US" sz="1800" spc="-1" strike="noStrike">
                <a:solidFill>
                  <a:srgbClr val="000000"/>
                </a:solidFill>
                <a:latin typeface="Segoe UI"/>
                <a:ea typeface="Calibri"/>
              </a:rPr>
              <a:t>Disseminated in </a:t>
            </a:r>
            <a:r>
              <a:rPr b="1" lang="en-US" sz="1800" spc="-1" strike="noStrike">
                <a:solidFill>
                  <a:srgbClr val="000000"/>
                </a:solidFill>
                <a:latin typeface="Segoe UI"/>
                <a:ea typeface="Calibri"/>
              </a:rPr>
              <a:t>7</a:t>
            </a:r>
            <a:r>
              <a:rPr b="0" lang="en-US" sz="1800" spc="-1" strike="noStrike">
                <a:solidFill>
                  <a:srgbClr val="000000"/>
                </a:solidFill>
                <a:latin typeface="Segoe UI"/>
                <a:ea typeface="Calibri"/>
              </a:rPr>
              <a:t> languages </a:t>
            </a:r>
            <a:endParaRPr b="0" lang="en-GB" sz="1800" spc="-1" strike="noStrike">
              <a:latin typeface="Arial"/>
            </a:endParaRPr>
          </a:p>
          <a:p>
            <a:pPr>
              <a:lnSpc>
                <a:spcPct val="100000"/>
              </a:lnSpc>
            </a:pPr>
            <a:r>
              <a:rPr b="0" lang="en-US" sz="1800" spc="-1" strike="noStrike">
                <a:solidFill>
                  <a:srgbClr val="000000"/>
                </a:solidFill>
                <a:latin typeface="Segoe UI"/>
                <a:ea typeface="Calibri"/>
              </a:rPr>
              <a:t>Responses from </a:t>
            </a:r>
            <a:r>
              <a:rPr b="1" lang="en-US" sz="1800" spc="-1" strike="noStrike">
                <a:solidFill>
                  <a:srgbClr val="000000"/>
                </a:solidFill>
                <a:latin typeface="Segoe UI"/>
                <a:ea typeface="Calibri"/>
              </a:rPr>
              <a:t>573</a:t>
            </a:r>
            <a:r>
              <a:rPr b="0" lang="en-US" sz="1800" spc="-1" strike="noStrike">
                <a:solidFill>
                  <a:srgbClr val="000000"/>
                </a:solidFill>
                <a:latin typeface="Segoe UI"/>
                <a:ea typeface="Calibri"/>
              </a:rPr>
              <a:t> OPDs across </a:t>
            </a:r>
            <a:r>
              <a:rPr b="1" lang="en-US" sz="1800" spc="-1" strike="noStrike">
                <a:solidFill>
                  <a:srgbClr val="000000"/>
                </a:solidFill>
                <a:latin typeface="Segoe UI"/>
                <a:ea typeface="Calibri"/>
              </a:rPr>
              <a:t>165</a:t>
            </a:r>
            <a:r>
              <a:rPr b="0" lang="en-US" sz="1800" spc="-1" strike="noStrike">
                <a:solidFill>
                  <a:srgbClr val="000000"/>
                </a:solidFill>
                <a:latin typeface="Segoe UI"/>
                <a:ea typeface="Calibri"/>
              </a:rPr>
              <a:t> countries </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itle 1"/>
          <p:cNvSpPr/>
          <p:nvPr/>
        </p:nvSpPr>
        <p:spPr>
          <a:xfrm>
            <a:off x="167040" y="51480"/>
            <a:ext cx="11342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en-US" sz="4400" spc="92" strike="noStrike">
                <a:latin typeface="Segoe UI"/>
              </a:rPr>
              <a:t>Key findings (1</a:t>
            </a:r>
            <a:r>
              <a:rPr b="1" lang="en-US" sz="4400" spc="92" strike="noStrike" baseline="30000">
                <a:latin typeface="Segoe UI"/>
              </a:rPr>
              <a:t>st</a:t>
            </a:r>
            <a:r>
              <a:rPr b="1" lang="en-US" sz="4400" spc="92" strike="noStrike">
                <a:latin typeface="Segoe UI"/>
              </a:rPr>
              <a:t> Global Survey)</a:t>
            </a:r>
            <a:endParaRPr b="0" lang="en-GB" sz="4400" spc="-1" strike="noStrike">
              <a:latin typeface="Arial"/>
            </a:endParaRPr>
          </a:p>
        </p:txBody>
      </p:sp>
      <p:sp>
        <p:nvSpPr>
          <p:cNvPr id="104" name="Content Placeholder 6"/>
          <p:cNvSpPr/>
          <p:nvPr/>
        </p:nvSpPr>
        <p:spPr>
          <a:xfrm>
            <a:off x="167040" y="1139040"/>
            <a:ext cx="8422560" cy="4350600"/>
          </a:xfrm>
          <a:prstGeom prst="rect">
            <a:avLst/>
          </a:prstGeom>
          <a:noFill/>
          <a:ln w="0">
            <a:noFill/>
          </a:ln>
        </p:spPr>
        <p:style>
          <a:lnRef idx="0"/>
          <a:fillRef idx="0"/>
          <a:effectRef idx="0"/>
          <a:fontRef idx="minor"/>
        </p:style>
        <p:txBody>
          <a:bodyPr lIns="90000" rIns="90000" tIns="45000" bIns="45000">
            <a:normAutofit/>
          </a:bodyPr>
          <a:p>
            <a:pPr marL="91440" indent="-90360">
              <a:lnSpc>
                <a:spcPct val="90000"/>
              </a:lnSpc>
              <a:spcBef>
                <a:spcPts val="1199"/>
              </a:spcBef>
              <a:spcAft>
                <a:spcPts val="201"/>
              </a:spcAft>
              <a:buClr>
                <a:srgbClr val="1cade4"/>
              </a:buClr>
              <a:buFont typeface="Arial"/>
              <a:buChar char="•"/>
            </a:pPr>
            <a:r>
              <a:rPr b="0" lang="en-US" sz="2000" spc="-1" strike="noStrike">
                <a:solidFill>
                  <a:srgbClr val="000000"/>
                </a:solidFill>
                <a:latin typeface="Segoe UI"/>
              </a:rPr>
              <a:t>Participation of persons with disabilities, through their representative organisations, is </a:t>
            </a:r>
            <a:r>
              <a:rPr b="1" lang="en-US" sz="2000" spc="-1" strike="noStrike">
                <a:solidFill>
                  <a:srgbClr val="000000"/>
                </a:solidFill>
                <a:latin typeface="Segoe UI"/>
              </a:rPr>
              <a:t>increasing overall… </a:t>
            </a:r>
            <a:r>
              <a:rPr b="0" lang="en-US" sz="2000" spc="-1" strike="noStrike">
                <a:solidFill>
                  <a:srgbClr val="000000"/>
                </a:solidFill>
                <a:latin typeface="Segoe UI"/>
              </a:rPr>
              <a:t>however, </a:t>
            </a:r>
            <a:r>
              <a:rPr b="1" lang="en-US" sz="2000" spc="-1" strike="noStrike">
                <a:solidFill>
                  <a:srgbClr val="000000"/>
                </a:solidFill>
                <a:latin typeface="Segoe UI"/>
              </a:rPr>
              <a:t>participation remains insufficient </a:t>
            </a:r>
            <a:r>
              <a:rPr b="0" lang="en-US" sz="2000" spc="-1" strike="noStrike">
                <a:solidFill>
                  <a:srgbClr val="000000"/>
                </a:solidFill>
                <a:latin typeface="Segoe UI"/>
              </a:rPr>
              <a:t>with regards to the standards set by Article 4.3 and General Comment 7</a:t>
            </a:r>
            <a:endParaRPr b="0" lang="en-GB" sz="2000" spc="-1" strike="noStrike">
              <a:latin typeface="Arial"/>
            </a:endParaRPr>
          </a:p>
          <a:p>
            <a:pPr marL="91440" indent="-90360">
              <a:lnSpc>
                <a:spcPct val="90000"/>
              </a:lnSpc>
              <a:spcBef>
                <a:spcPts val="1199"/>
              </a:spcBef>
              <a:spcAft>
                <a:spcPts val="201"/>
              </a:spcAft>
              <a:buClr>
                <a:srgbClr val="1cade4"/>
              </a:buClr>
              <a:buFont typeface="Arial"/>
              <a:buChar char="•"/>
            </a:pPr>
            <a:r>
              <a:rPr b="0" lang="en-US" sz="2000" spc="-1" strike="noStrike">
                <a:solidFill>
                  <a:srgbClr val="000000"/>
                </a:solidFill>
                <a:latin typeface="Segoe UI"/>
              </a:rPr>
              <a:t>Some of what we learned was not new but </a:t>
            </a:r>
            <a:r>
              <a:rPr b="1" lang="en-US" sz="2000" spc="-1" strike="noStrike">
                <a:solidFill>
                  <a:srgbClr val="000000"/>
                </a:solidFill>
                <a:latin typeface="Segoe UI"/>
              </a:rPr>
              <a:t>we now have evidence to demonstrate it</a:t>
            </a:r>
            <a:endParaRPr b="0" lang="en-GB" sz="2000" spc="-1" strike="noStrike">
              <a:latin typeface="Arial"/>
            </a:endParaRPr>
          </a:p>
          <a:p>
            <a:pPr marL="91440" indent="-90360">
              <a:lnSpc>
                <a:spcPct val="90000"/>
              </a:lnSpc>
              <a:spcBef>
                <a:spcPts val="1199"/>
              </a:spcBef>
              <a:spcAft>
                <a:spcPts val="201"/>
              </a:spcAft>
              <a:buClr>
                <a:srgbClr val="1cade4"/>
              </a:buClr>
              <a:buFont typeface="Arial"/>
              <a:buChar char="•"/>
            </a:pPr>
            <a:r>
              <a:rPr b="0" lang="en-US" sz="2000" spc="-1" strike="noStrike">
                <a:solidFill>
                  <a:srgbClr val="000000"/>
                </a:solidFill>
                <a:latin typeface="Segoe UI"/>
              </a:rPr>
              <a:t>Some of what we learned was </a:t>
            </a:r>
            <a:r>
              <a:rPr b="1" lang="en-US" sz="2000" spc="-1" strike="noStrike">
                <a:solidFill>
                  <a:srgbClr val="000000"/>
                </a:solidFill>
                <a:latin typeface="Segoe UI"/>
              </a:rPr>
              <a:t>new</a:t>
            </a:r>
            <a:r>
              <a:rPr b="0" lang="en-US" sz="2000" spc="-1" strike="noStrike">
                <a:solidFill>
                  <a:srgbClr val="000000"/>
                </a:solidFill>
                <a:latin typeface="Segoe UI"/>
              </a:rPr>
              <a:t>, for example: overall OPDs lack resources to exist and operate, but 32% say their funding increased; OPDs consider UNICEF and UNDP as the most inclusive UN entities; </a:t>
            </a:r>
            <a:endParaRPr b="0" lang="en-GB" sz="2000" spc="-1" strike="noStrike">
              <a:latin typeface="Arial"/>
            </a:endParaRPr>
          </a:p>
          <a:p>
            <a:pPr marL="91440" indent="-9036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rPr>
              <a:t>Recommendations</a:t>
            </a:r>
            <a:r>
              <a:rPr b="0" lang="en-US" sz="2000" spc="-1" strike="noStrike">
                <a:solidFill>
                  <a:srgbClr val="000000"/>
                </a:solidFill>
                <a:latin typeface="Segoe UI"/>
              </a:rPr>
              <a:t> to the UN, government and funding agencies; steps towards defining</a:t>
            </a:r>
            <a:r>
              <a:rPr b="1" lang="en-US" sz="2000" spc="-1" strike="noStrike">
                <a:solidFill>
                  <a:srgbClr val="000000"/>
                </a:solidFill>
                <a:latin typeface="Segoe UI"/>
              </a:rPr>
              <a:t> what ‘meaningful participation’ means</a:t>
            </a:r>
            <a:endParaRPr b="0" lang="en-GB" sz="2000" spc="-1" strike="noStrike">
              <a:latin typeface="Arial"/>
            </a:endParaRPr>
          </a:p>
        </p:txBody>
      </p:sp>
      <p:pic>
        <p:nvPicPr>
          <p:cNvPr id="105" name="Picture 3" descr="Cover of the report of the first IDA Global Survey on OPD participation in development programs and policies&#10;Full report accessible here: https://www.internationaldisabilityalliance.org/sites/default/files/ida_global_survey_complete_report_final.pdf"/>
          <p:cNvPicPr/>
          <p:nvPr/>
        </p:nvPicPr>
        <p:blipFill>
          <a:blip r:embed="rId1"/>
          <a:srcRect l="41949" t="15654" r="27226" b="8707"/>
          <a:stretch/>
        </p:blipFill>
        <p:spPr>
          <a:xfrm>
            <a:off x="9494640" y="1377000"/>
            <a:ext cx="2529360" cy="3490200"/>
          </a:xfrm>
          <a:prstGeom prst="rect">
            <a:avLst/>
          </a:prstGeom>
          <a:ln cap="sq" w="88900">
            <a:solidFill>
              <a:srgbClr val="ffffff"/>
            </a:solidFill>
            <a:miter/>
          </a:ln>
          <a:scene3d>
            <a:camera prst="orthographicFront"/>
            <a:lightRig dir="t" rig="twoPt">
              <a:rot lat="0" lon="0" rev="7200000"/>
            </a:lightRig>
          </a:scene3d>
          <a:sp3d>
            <a:bevelT w="25400" h="19050"/>
            <a:contourClr>
              <a:srgbClr val="ffffff"/>
            </a:contourClr>
          </a:sp3d>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itle 1"/>
          <p:cNvSpPr/>
          <p:nvPr/>
        </p:nvSpPr>
        <p:spPr>
          <a:xfrm>
            <a:off x="504360" y="-72360"/>
            <a:ext cx="11104920" cy="1324800"/>
          </a:xfrm>
          <a:prstGeom prst="rect">
            <a:avLst/>
          </a:prstGeom>
          <a:noFill/>
          <a:ln w="0">
            <a:noFill/>
          </a:ln>
        </p:spPr>
        <p:style>
          <a:lnRef idx="0"/>
          <a:fillRef idx="0"/>
          <a:effectRef idx="0"/>
          <a:fontRef idx="minor"/>
        </p:style>
        <p:txBody>
          <a:bodyPr lIns="90000" rIns="90000" tIns="45000" bIns="45000" anchor="ctr">
            <a:normAutofit/>
          </a:bodyPr>
          <a:p>
            <a:pPr>
              <a:lnSpc>
                <a:spcPct val="90000"/>
              </a:lnSpc>
            </a:pPr>
            <a:r>
              <a:rPr b="1" lang="en-CA" sz="3600" spc="-1" strike="noStrike">
                <a:solidFill>
                  <a:srgbClr val="152daa"/>
                </a:solidFill>
                <a:latin typeface="Segoe UI"/>
              </a:rPr>
              <a:t>Dimensions of Meaningful Participation</a:t>
            </a:r>
            <a:endParaRPr b="0" lang="en-GB" sz="3600" spc="-1" strike="noStrike">
              <a:latin typeface="Arial"/>
            </a:endParaRPr>
          </a:p>
        </p:txBody>
      </p:sp>
      <p:sp>
        <p:nvSpPr>
          <p:cNvPr id="107" name="Content Placeholder 2"/>
          <p:cNvSpPr/>
          <p:nvPr/>
        </p:nvSpPr>
        <p:spPr>
          <a:xfrm>
            <a:off x="613080" y="953640"/>
            <a:ext cx="11578320" cy="4545720"/>
          </a:xfrm>
          <a:prstGeom prst="rect">
            <a:avLst/>
          </a:prstGeom>
          <a:noFill/>
          <a:ln w="0">
            <a:noFill/>
          </a:ln>
        </p:spPr>
        <p:style>
          <a:lnRef idx="0"/>
          <a:fillRef idx="0"/>
          <a:effectRef idx="0"/>
          <a:fontRef idx="minor"/>
        </p:style>
        <p:txBody>
          <a:bodyPr lIns="90000" rIns="90000" tIns="45000" bIns="45000">
            <a:normAutofit fontScale="97000"/>
          </a:bodyPr>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Who</a:t>
            </a:r>
            <a:r>
              <a:rPr b="0" lang="en-US" sz="2000" spc="-1" strike="noStrike">
                <a:solidFill>
                  <a:srgbClr val="000000"/>
                </a:solidFill>
                <a:latin typeface="Segoe UI"/>
                <a:ea typeface="DejaVu Sans"/>
              </a:rPr>
              <a:t>: which groups of persons with disabilities are invited to participate?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With whom</a:t>
            </a:r>
            <a:r>
              <a:rPr b="0" lang="en-US" sz="2000" spc="-1" strike="noStrike">
                <a:solidFill>
                  <a:srgbClr val="000000"/>
                </a:solidFill>
                <a:latin typeface="Segoe UI"/>
                <a:ea typeface="DejaVu Sans"/>
              </a:rPr>
              <a:t>: which decision-makers engage with persons with disabilities?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Where</a:t>
            </a:r>
            <a:r>
              <a:rPr b="0" lang="en-US" sz="2000" spc="-1" strike="noStrike">
                <a:solidFill>
                  <a:srgbClr val="000000"/>
                </a:solidFill>
                <a:latin typeface="Segoe UI"/>
                <a:ea typeface="DejaVu Sans"/>
              </a:rPr>
              <a:t>: at which levels?</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On what</a:t>
            </a:r>
            <a:r>
              <a:rPr b="0" lang="en-US" sz="2000" spc="-1" strike="noStrike">
                <a:solidFill>
                  <a:srgbClr val="000000"/>
                </a:solidFill>
                <a:latin typeface="Segoe UI"/>
                <a:ea typeface="DejaVu Sans"/>
              </a:rPr>
              <a:t>: which are the issues on which OPDs are consulted?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How</a:t>
            </a:r>
            <a:r>
              <a:rPr b="0" lang="en-US" sz="2000" spc="-1" strike="noStrike">
                <a:solidFill>
                  <a:srgbClr val="000000"/>
                </a:solidFill>
                <a:latin typeface="Segoe UI"/>
                <a:ea typeface="DejaVu Sans"/>
              </a:rPr>
              <a:t>: are preconditions for participation ensured?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When</a:t>
            </a:r>
            <a:r>
              <a:rPr b="0" lang="en-US" sz="2000" spc="-1" strike="noStrike">
                <a:solidFill>
                  <a:srgbClr val="000000"/>
                </a:solidFill>
                <a:latin typeface="Segoe UI"/>
                <a:ea typeface="DejaVu Sans"/>
              </a:rPr>
              <a:t>: at which stages of the policy or programme cycle are OPDs consulted?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How often</a:t>
            </a:r>
            <a:r>
              <a:rPr b="0" lang="en-US" sz="2000" spc="-1" strike="noStrike">
                <a:solidFill>
                  <a:srgbClr val="000000"/>
                </a:solidFill>
                <a:latin typeface="Segoe UI"/>
                <a:ea typeface="DejaVu Sans"/>
              </a:rPr>
              <a:t>: is participation regular or occasional?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How formalised</a:t>
            </a:r>
            <a:r>
              <a:rPr b="0" lang="en-US" sz="2000" spc="-1" strike="noStrike">
                <a:solidFill>
                  <a:srgbClr val="000000"/>
                </a:solidFill>
                <a:latin typeface="Segoe UI"/>
                <a:ea typeface="DejaVu Sans"/>
              </a:rPr>
              <a:t>: are mechanisms for participation formal or informal?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How much</a:t>
            </a:r>
            <a:r>
              <a:rPr b="0" lang="en-US" sz="2000" spc="-1" strike="noStrike">
                <a:solidFill>
                  <a:srgbClr val="000000"/>
                </a:solidFill>
                <a:latin typeface="Segoe UI"/>
                <a:ea typeface="DejaVu Sans"/>
              </a:rPr>
              <a:t>: what is the level shared decision-making (from information to full co-decision)? </a:t>
            </a:r>
            <a:endParaRPr b="0" lang="en-GB" sz="2000" spc="-1" strike="noStrike">
              <a:latin typeface="Arial"/>
            </a:endParaRPr>
          </a:p>
          <a:p>
            <a:pPr marL="228600" indent="-227880">
              <a:lnSpc>
                <a:spcPct val="90000"/>
              </a:lnSpc>
              <a:spcBef>
                <a:spcPts val="1199"/>
              </a:spcBef>
              <a:spcAft>
                <a:spcPts val="201"/>
              </a:spcAft>
              <a:buClr>
                <a:srgbClr val="1cade4"/>
              </a:buClr>
              <a:buFont typeface="Arial"/>
              <a:buChar char="•"/>
            </a:pPr>
            <a:r>
              <a:rPr b="1" lang="en-US" sz="2000" spc="-1" strike="noStrike">
                <a:solidFill>
                  <a:srgbClr val="000000"/>
                </a:solidFill>
                <a:latin typeface="Segoe UI"/>
                <a:ea typeface="DejaVu Sans"/>
              </a:rPr>
              <a:t>How effective</a:t>
            </a:r>
            <a:r>
              <a:rPr b="0" lang="en-US" sz="2000" spc="-1" strike="noStrike">
                <a:solidFill>
                  <a:srgbClr val="000000"/>
                </a:solidFill>
                <a:latin typeface="Segoe UI"/>
                <a:ea typeface="DejaVu Sans"/>
              </a:rPr>
              <a:t>: are the views of OPDs effectively considered? </a:t>
            </a:r>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itle 1"/>
          <p:cNvSpPr/>
          <p:nvPr/>
        </p:nvSpPr>
        <p:spPr>
          <a:xfrm>
            <a:off x="224280" y="15336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en-CA" sz="4400" spc="-1" strike="noStrike">
                <a:solidFill>
                  <a:srgbClr val="152daa"/>
                </a:solidFill>
                <a:latin typeface="Lucida Sans"/>
              </a:rPr>
              <a:t>OPDs engage with:</a:t>
            </a:r>
            <a:endParaRPr b="0" lang="en-GB" sz="4400" spc="-1" strike="noStrike">
              <a:latin typeface="Arial"/>
            </a:endParaRPr>
          </a:p>
        </p:txBody>
      </p:sp>
      <p:sp>
        <p:nvSpPr>
          <p:cNvPr id="109" name="Content Placeholder 2"/>
          <p:cNvSpPr/>
          <p:nvPr/>
        </p:nvSpPr>
        <p:spPr>
          <a:xfrm>
            <a:off x="990720" y="1538280"/>
            <a:ext cx="501336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2a7de2"/>
              </a:buClr>
              <a:buFont typeface="Arial"/>
              <a:buChar char="•"/>
            </a:pPr>
            <a:r>
              <a:rPr b="0" lang="en-CA" sz="2400" spc="-1" strike="noStrike">
                <a:solidFill>
                  <a:srgbClr val="000000"/>
                </a:solidFill>
                <a:latin typeface="Segoe UI"/>
              </a:rPr>
              <a:t>INGOs focused on disability (12.6%)</a:t>
            </a:r>
            <a:endParaRPr b="0" lang="en-GB" sz="2400" spc="-1" strike="noStrike">
              <a:latin typeface="Arial"/>
            </a:endParaRPr>
          </a:p>
          <a:p>
            <a:pPr marL="228600" indent="-227880">
              <a:lnSpc>
                <a:spcPct val="90000"/>
              </a:lnSpc>
              <a:spcBef>
                <a:spcPts val="1001"/>
              </a:spcBef>
              <a:buClr>
                <a:srgbClr val="2a7de2"/>
              </a:buClr>
              <a:buFont typeface="Arial"/>
              <a:buChar char="•"/>
            </a:pPr>
            <a:r>
              <a:rPr b="0" lang="en-CA" sz="2400" spc="-1" strike="noStrike">
                <a:solidFill>
                  <a:srgbClr val="000000"/>
                </a:solidFill>
                <a:latin typeface="Segoe UI"/>
              </a:rPr>
              <a:t>Government funding agencies (9.6%)</a:t>
            </a:r>
            <a:endParaRPr b="0" lang="en-GB" sz="2400" spc="-1" strike="noStrike">
              <a:latin typeface="Arial"/>
            </a:endParaRPr>
          </a:p>
          <a:p>
            <a:pPr marL="228600" indent="-227880">
              <a:lnSpc>
                <a:spcPct val="90000"/>
              </a:lnSpc>
              <a:spcBef>
                <a:spcPts val="1001"/>
              </a:spcBef>
              <a:buClr>
                <a:srgbClr val="2a7de2"/>
              </a:buClr>
              <a:buFont typeface="Arial"/>
              <a:buChar char="•"/>
            </a:pPr>
            <a:r>
              <a:rPr b="0" lang="en-CA" sz="2400" spc="-1" strike="noStrike">
                <a:solidFill>
                  <a:srgbClr val="000000"/>
                </a:solidFill>
                <a:latin typeface="Segoe UI"/>
              </a:rPr>
              <a:t>Foundations (9.6%)</a:t>
            </a:r>
            <a:endParaRPr b="0" lang="en-GB" sz="2400" spc="-1" strike="noStrike">
              <a:latin typeface="Arial"/>
            </a:endParaRPr>
          </a:p>
          <a:p>
            <a:pPr marL="228600" indent="-227880">
              <a:lnSpc>
                <a:spcPct val="90000"/>
              </a:lnSpc>
              <a:spcBef>
                <a:spcPts val="1001"/>
              </a:spcBef>
              <a:buClr>
                <a:srgbClr val="2a7de2"/>
              </a:buClr>
              <a:buFont typeface="Arial"/>
              <a:buChar char="•"/>
            </a:pPr>
            <a:r>
              <a:rPr b="0" lang="en-CA" sz="2400" spc="-1" strike="noStrike">
                <a:solidFill>
                  <a:srgbClr val="000000"/>
                </a:solidFill>
                <a:latin typeface="Segoe UI"/>
              </a:rPr>
              <a:t>INGOs not focused on disability (5.1%)</a:t>
            </a:r>
            <a:endParaRPr b="0" lang="en-GB" sz="2400" spc="-1" strike="noStrike">
              <a:latin typeface="Arial"/>
            </a:endParaRPr>
          </a:p>
          <a:p>
            <a:pPr marL="228600" indent="-227880">
              <a:lnSpc>
                <a:spcPct val="90000"/>
              </a:lnSpc>
              <a:spcBef>
                <a:spcPts val="1001"/>
              </a:spcBef>
              <a:buClr>
                <a:srgbClr val="2a7de2"/>
              </a:buClr>
              <a:buFont typeface="Arial"/>
              <a:buChar char="•"/>
            </a:pPr>
            <a:r>
              <a:rPr b="0" lang="en-CA" sz="2400" spc="-1" strike="noStrike">
                <a:solidFill>
                  <a:srgbClr val="000000"/>
                </a:solidFill>
                <a:latin typeface="Segoe UI"/>
              </a:rPr>
              <a:t>Humanitarian actors (3.1%)</a:t>
            </a:r>
            <a:endParaRPr b="0" lang="en-GB" sz="2400" spc="-1" strike="noStrike">
              <a:latin typeface="Arial"/>
            </a:endParaRPr>
          </a:p>
          <a:p>
            <a:pPr marL="228600" indent="-227880">
              <a:lnSpc>
                <a:spcPct val="90000"/>
              </a:lnSpc>
              <a:spcBef>
                <a:spcPts val="1001"/>
              </a:spcBef>
              <a:buClr>
                <a:srgbClr val="2a7de2"/>
              </a:buClr>
              <a:buFont typeface="Arial"/>
              <a:buChar char="•"/>
            </a:pPr>
            <a:r>
              <a:rPr b="0" lang="en-CA" sz="2400" spc="-1" strike="noStrike">
                <a:solidFill>
                  <a:srgbClr val="000000"/>
                </a:solidFill>
                <a:latin typeface="Segoe UI"/>
              </a:rPr>
              <a:t>Development banks (1.4%)</a:t>
            </a:r>
            <a:endParaRPr b="0" lang="en-GB" sz="2400" spc="-1" strike="noStrike">
              <a:latin typeface="Arial"/>
            </a:endParaRPr>
          </a:p>
          <a:p>
            <a:pPr>
              <a:lnSpc>
                <a:spcPct val="90000"/>
              </a:lnSpc>
              <a:spcBef>
                <a:spcPts val="1001"/>
              </a:spcBef>
            </a:pPr>
            <a:endParaRPr b="0" lang="en-GB" sz="2400" spc="-1" strike="noStrike">
              <a:latin typeface="Arial"/>
            </a:endParaRPr>
          </a:p>
        </p:txBody>
      </p:sp>
      <p:pic>
        <p:nvPicPr>
          <p:cNvPr id="110" name="Picture 5" descr=""/>
          <p:cNvPicPr/>
          <p:nvPr/>
        </p:nvPicPr>
        <p:blipFill>
          <a:blip r:embed="rId1"/>
          <a:stretch/>
        </p:blipFill>
        <p:spPr>
          <a:xfrm>
            <a:off x="6264000" y="816120"/>
            <a:ext cx="5927040" cy="4350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itle 1"/>
          <p:cNvSpPr/>
          <p:nvPr/>
        </p:nvSpPr>
        <p:spPr>
          <a:xfrm>
            <a:off x="1020960" y="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en-CA" sz="4400" spc="-1" strike="noStrike">
                <a:solidFill>
                  <a:srgbClr val="152daa"/>
                </a:solidFill>
                <a:latin typeface="Segoe UI"/>
              </a:rPr>
              <a:t>UN &amp; Funding Agencies – Findings </a:t>
            </a:r>
            <a:endParaRPr b="0" lang="en-GB" sz="4400" spc="-1" strike="noStrike">
              <a:latin typeface="Arial"/>
            </a:endParaRPr>
          </a:p>
        </p:txBody>
      </p:sp>
      <p:sp>
        <p:nvSpPr>
          <p:cNvPr id="112" name="Content Placeholder 2"/>
          <p:cNvSpPr/>
          <p:nvPr/>
        </p:nvSpPr>
        <p:spPr>
          <a:xfrm>
            <a:off x="1020960" y="1253160"/>
            <a:ext cx="10514880" cy="4350600"/>
          </a:xfrm>
          <a:prstGeom prst="rect">
            <a:avLst/>
          </a:prstGeom>
          <a:noFill/>
          <a:ln w="0">
            <a:noFill/>
          </a:ln>
        </p:spPr>
        <p:style>
          <a:lnRef idx="0"/>
          <a:fillRef idx="0"/>
          <a:effectRef idx="0"/>
          <a:fontRef idx="minor"/>
        </p:style>
        <p:txBody>
          <a:bodyPr lIns="90000" rIns="90000" tIns="45000" bIns="45000">
            <a:normAutofit fontScale="61000"/>
          </a:bodyPr>
          <a:p>
            <a:pPr lvl="1"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Segoe UI"/>
              </a:rPr>
              <a:t>A </a:t>
            </a:r>
            <a:r>
              <a:rPr b="1" lang="en-US" sz="2400" spc="-1" strike="noStrike">
                <a:solidFill>
                  <a:srgbClr val="000000"/>
                </a:solidFill>
                <a:latin typeface="Segoe UI"/>
              </a:rPr>
              <a:t>majority</a:t>
            </a:r>
            <a:r>
              <a:rPr b="0" lang="en-US" sz="2400" spc="-1" strike="noStrike">
                <a:solidFill>
                  <a:srgbClr val="000000"/>
                </a:solidFill>
                <a:latin typeface="Segoe UI"/>
              </a:rPr>
              <a:t> of OPDs who do engage with the UN report that </a:t>
            </a:r>
            <a:r>
              <a:rPr b="1" lang="en-US" sz="2400" spc="-1" strike="noStrike">
                <a:solidFill>
                  <a:srgbClr val="000000"/>
                </a:solidFill>
                <a:latin typeface="Segoe UI"/>
              </a:rPr>
              <a:t>their experience is positive</a:t>
            </a:r>
            <a:r>
              <a:rPr b="0" lang="en-US" sz="2400" spc="-1" strike="noStrike">
                <a:solidFill>
                  <a:srgbClr val="000000"/>
                </a:solidFill>
                <a:latin typeface="Segoe UI"/>
              </a:rPr>
              <a:t>: 54% consider it </a:t>
            </a:r>
            <a:r>
              <a:rPr b="0" i="1" lang="en-US" sz="2400" spc="-1" strike="noStrike">
                <a:solidFill>
                  <a:srgbClr val="000000"/>
                </a:solidFill>
                <a:latin typeface="Segoe UI"/>
              </a:rPr>
              <a:t>good </a:t>
            </a:r>
            <a:r>
              <a:rPr b="0" lang="en-US" sz="2400" spc="-1" strike="noStrike">
                <a:solidFill>
                  <a:srgbClr val="000000"/>
                </a:solidFill>
                <a:latin typeface="Segoe UI"/>
              </a:rPr>
              <a:t>or </a:t>
            </a:r>
            <a:r>
              <a:rPr b="0" i="1" lang="en-US" sz="2400" spc="-1" strike="noStrike">
                <a:solidFill>
                  <a:srgbClr val="000000"/>
                </a:solidFill>
                <a:latin typeface="Segoe UI"/>
              </a:rPr>
              <a:t>very good</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0" lang="en-GB" sz="2400" spc="-1" strike="noStrike">
                <a:solidFill>
                  <a:srgbClr val="000000"/>
                </a:solidFill>
                <a:latin typeface="Segoe UI"/>
              </a:rPr>
              <a:t>Among UN entities, </a:t>
            </a:r>
            <a:r>
              <a:rPr b="1" lang="en-GB" sz="2400" spc="-1" strike="noStrike">
                <a:solidFill>
                  <a:srgbClr val="000000"/>
                </a:solidFill>
                <a:latin typeface="Segoe UI"/>
              </a:rPr>
              <a:t>UNICEF and UNDP </a:t>
            </a:r>
            <a:r>
              <a:rPr b="0" lang="en-GB" sz="2400" spc="-1" strike="noStrike">
                <a:solidFill>
                  <a:srgbClr val="000000"/>
                </a:solidFill>
                <a:latin typeface="Segoe UI"/>
              </a:rPr>
              <a:t>are identified by OPDs as the most inclusive agencies</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0" lang="en-GB" sz="2400" spc="-1" strike="noStrike">
                <a:solidFill>
                  <a:srgbClr val="000000"/>
                </a:solidFill>
                <a:latin typeface="Segoe UI"/>
              </a:rPr>
              <a:t>A majority of OPDs who do engage with the UN report that </a:t>
            </a:r>
            <a:r>
              <a:rPr b="1" lang="en-GB" sz="2400" spc="-1" strike="noStrike">
                <a:solidFill>
                  <a:srgbClr val="000000"/>
                </a:solidFill>
                <a:latin typeface="Segoe UI"/>
              </a:rPr>
              <a:t>their experience is positive</a:t>
            </a:r>
            <a:r>
              <a:rPr b="0" lang="en-GB" sz="2400" spc="-1" strike="noStrike">
                <a:solidFill>
                  <a:srgbClr val="000000"/>
                </a:solidFill>
                <a:latin typeface="Segoe UI"/>
              </a:rPr>
              <a:t>: 54% consider it </a:t>
            </a:r>
            <a:r>
              <a:rPr b="0" i="1" lang="en-GB" sz="2400" spc="-1" strike="noStrike">
                <a:solidFill>
                  <a:srgbClr val="000000"/>
                </a:solidFill>
                <a:latin typeface="Segoe UI"/>
              </a:rPr>
              <a:t>good </a:t>
            </a:r>
            <a:r>
              <a:rPr b="0" lang="en-GB" sz="2400" spc="-1" strike="noStrike">
                <a:solidFill>
                  <a:srgbClr val="000000"/>
                </a:solidFill>
                <a:latin typeface="Segoe UI"/>
              </a:rPr>
              <a:t>or </a:t>
            </a:r>
            <a:r>
              <a:rPr b="0" i="1" lang="en-GB" sz="2400" spc="-1" strike="noStrike">
                <a:solidFill>
                  <a:srgbClr val="000000"/>
                </a:solidFill>
                <a:latin typeface="Segoe UI"/>
              </a:rPr>
              <a:t>very good</a:t>
            </a:r>
            <a:r>
              <a:rPr b="0" lang="en-GB" sz="2400" spc="-1" strike="noStrike">
                <a:solidFill>
                  <a:srgbClr val="000000"/>
                </a:solidFill>
                <a:latin typeface="Segoe UI"/>
              </a:rPr>
              <a:t>, while 27% consider it </a:t>
            </a:r>
            <a:r>
              <a:rPr b="0" i="1" lang="en-GB" sz="2400" spc="-1" strike="noStrike">
                <a:solidFill>
                  <a:srgbClr val="000000"/>
                </a:solidFill>
                <a:latin typeface="Segoe UI"/>
              </a:rPr>
              <a:t>mixed </a:t>
            </a:r>
            <a:r>
              <a:rPr b="0" lang="en-GB" sz="2400" spc="-1" strike="noStrike">
                <a:solidFill>
                  <a:srgbClr val="000000"/>
                </a:solidFill>
                <a:latin typeface="Segoe UI"/>
              </a:rPr>
              <a:t>and 19% </a:t>
            </a:r>
            <a:r>
              <a:rPr b="0" i="1" lang="en-GB" sz="2400" spc="-1" strike="noStrike">
                <a:solidFill>
                  <a:srgbClr val="000000"/>
                </a:solidFill>
                <a:latin typeface="Segoe UI"/>
              </a:rPr>
              <a:t>poor </a:t>
            </a:r>
            <a:r>
              <a:rPr b="0" lang="en-GB" sz="2400" spc="-1" strike="noStrike">
                <a:solidFill>
                  <a:srgbClr val="000000"/>
                </a:solidFill>
                <a:latin typeface="Segoe UI"/>
              </a:rPr>
              <a:t>or </a:t>
            </a:r>
            <a:r>
              <a:rPr b="0" i="1" lang="en-GB" sz="2400" spc="-1" strike="noStrike">
                <a:solidFill>
                  <a:srgbClr val="000000"/>
                </a:solidFill>
                <a:latin typeface="Segoe UI"/>
              </a:rPr>
              <a:t>very poor</a:t>
            </a:r>
            <a:r>
              <a:rPr b="0" lang="en-GB" sz="2400" spc="-1" strike="noStrike">
                <a:solidFill>
                  <a:srgbClr val="000000"/>
                </a:solidFill>
                <a:latin typeface="Segoe UI"/>
              </a:rPr>
              <a:t>.</a:t>
            </a:r>
            <a:r>
              <a:rPr b="1" lang="en-GB" sz="2400" spc="-1" strike="noStrike">
                <a:solidFill>
                  <a:srgbClr val="000000"/>
                </a:solidFill>
                <a:latin typeface="Segoe UI"/>
                <a:ea typeface="Calibri"/>
              </a:rPr>
              <a:t> </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Segoe UI"/>
                <a:ea typeface="Calibri"/>
              </a:rPr>
              <a:t>OPDs engaged with funding agencies report </a:t>
            </a:r>
            <a:r>
              <a:rPr b="1" lang="en-US" sz="2400" spc="-1" strike="noStrike">
                <a:solidFill>
                  <a:srgbClr val="000000"/>
                </a:solidFill>
                <a:latin typeface="Segoe UI"/>
                <a:ea typeface="Calibri"/>
              </a:rPr>
              <a:t>positive experiences (66%)</a:t>
            </a:r>
            <a:r>
              <a:rPr b="0" lang="en-US" sz="2400" spc="-1" strike="noStrike">
                <a:solidFill>
                  <a:srgbClr val="000000"/>
                </a:solidFill>
                <a:latin typeface="Segoe UI"/>
                <a:ea typeface="Calibri"/>
              </a:rPr>
              <a:t>.</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Segoe UI"/>
                <a:ea typeface="Calibri"/>
              </a:rPr>
              <a:t>32% of OPDs reported their funding </a:t>
            </a:r>
            <a:r>
              <a:rPr b="1" lang="en-US" sz="2400" spc="-1" strike="noStrike">
                <a:solidFill>
                  <a:srgbClr val="000000"/>
                </a:solidFill>
                <a:latin typeface="Segoe UI"/>
                <a:ea typeface="Calibri"/>
              </a:rPr>
              <a:t>increased as compared to one year ago.</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0" lang="en-US" sz="2400" spc="-1" strike="noStrike">
                <a:solidFill>
                  <a:srgbClr val="000000"/>
                </a:solidFill>
                <a:latin typeface="Segoe UI"/>
                <a:ea typeface="Calibri"/>
              </a:rPr>
              <a:t>Areas of involvement: mostly implementation stages</a:t>
            </a:r>
            <a:endParaRPr b="0" lang="en-GB" sz="2400" spc="-1" strike="noStrike">
              <a:latin typeface="Arial"/>
            </a:endParaRPr>
          </a:p>
          <a:p>
            <a:pPr lvl="1" marL="91440" indent="-90360">
              <a:lnSpc>
                <a:spcPct val="90000"/>
              </a:lnSpc>
              <a:spcBef>
                <a:spcPts val="1199"/>
              </a:spcBef>
              <a:spcAft>
                <a:spcPts val="201"/>
              </a:spcAft>
              <a:buClr>
                <a:srgbClr val="1cade4"/>
              </a:buClr>
              <a:buFont typeface="Arial"/>
              <a:buChar char="•"/>
            </a:pPr>
            <a:r>
              <a:rPr b="1" lang="en-US" sz="2400" spc="-1" strike="noStrike">
                <a:solidFill>
                  <a:srgbClr val="000000"/>
                </a:solidFill>
                <a:latin typeface="Segoe UI"/>
                <a:ea typeface="Calibri"/>
              </a:rPr>
              <a:t>Limitations reported: </a:t>
            </a:r>
            <a:r>
              <a:rPr b="0" lang="en-US" sz="2400" spc="-1" strike="noStrike">
                <a:solidFill>
                  <a:srgbClr val="000000"/>
                </a:solidFill>
                <a:latin typeface="Segoe UI"/>
                <a:ea typeface="Calibri"/>
              </a:rPr>
              <a:t>changed decisions on funding, gaps in ensuring accessibility or reasonable accommodations or neglect for certain groups</a:t>
            </a:r>
            <a:endParaRPr b="0" lang="en-GB" sz="2400" spc="-1" strike="noStrike">
              <a:latin typeface="Arial"/>
            </a:endParaRPr>
          </a:p>
          <a:p>
            <a:pPr>
              <a:lnSpc>
                <a:spcPct val="90000"/>
              </a:lnSpc>
              <a:spcBef>
                <a:spcPts val="1001"/>
              </a:spcBef>
            </a:pPr>
            <a:endParaRPr b="0" lang="en-GB"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itle 1"/>
          <p:cNvSpPr/>
          <p:nvPr/>
        </p:nvSpPr>
        <p:spPr>
          <a:xfrm>
            <a:off x="535680" y="143640"/>
            <a:ext cx="11533680" cy="1305720"/>
          </a:xfrm>
          <a:prstGeom prst="rect">
            <a:avLst/>
          </a:prstGeom>
          <a:noFill/>
          <a:ln w="0">
            <a:noFill/>
          </a:ln>
        </p:spPr>
        <p:style>
          <a:lnRef idx="0"/>
          <a:fillRef idx="0"/>
          <a:effectRef idx="0"/>
          <a:fontRef idx="minor"/>
        </p:style>
        <p:txBody>
          <a:bodyPr lIns="90000" rIns="90000" tIns="45000" bIns="45000" anchor="ctr">
            <a:normAutofit fontScale="56000"/>
          </a:bodyPr>
          <a:p>
            <a:pPr>
              <a:lnSpc>
                <a:spcPct val="90000"/>
              </a:lnSpc>
            </a:pPr>
            <a:r>
              <a:rPr b="1" lang="en-CA" sz="4400" spc="-1" strike="noStrike">
                <a:solidFill>
                  <a:srgbClr val="3454dc"/>
                </a:solidFill>
                <a:latin typeface="Segoe UI"/>
              </a:rPr>
              <a:t>Funding Agencies – Recommendations (examples)</a:t>
            </a:r>
            <a:br/>
            <a:endParaRPr b="0" lang="en-GB" sz="4400" spc="-1" strike="noStrike">
              <a:latin typeface="Arial"/>
            </a:endParaRPr>
          </a:p>
        </p:txBody>
      </p:sp>
      <p:sp>
        <p:nvSpPr>
          <p:cNvPr id="114" name="Content Placeholder 2"/>
          <p:cNvSpPr/>
          <p:nvPr/>
        </p:nvSpPr>
        <p:spPr>
          <a:xfrm>
            <a:off x="718560" y="1253160"/>
            <a:ext cx="11167920" cy="4350600"/>
          </a:xfrm>
          <a:prstGeom prst="rect">
            <a:avLst/>
          </a:prstGeom>
          <a:noFill/>
          <a:ln w="0">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Enhance funding to support OPDs’ organisational and </a:t>
            </a:r>
            <a:r>
              <a:rPr b="1" lang="en-US" sz="2800" spc="-1" strike="noStrike">
                <a:solidFill>
                  <a:srgbClr val="000000"/>
                </a:solidFill>
                <a:latin typeface="Calibri"/>
              </a:rPr>
              <a:t>technical development</a:t>
            </a:r>
            <a:endParaRPr b="0" lang="en-GB" sz="2800" spc="-1" strike="noStrike">
              <a:latin typeface="Arial"/>
            </a:endParaRPr>
          </a:p>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Ensure that </a:t>
            </a:r>
            <a:r>
              <a:rPr b="1" lang="en-US" sz="2800" spc="-1" strike="noStrike">
                <a:solidFill>
                  <a:srgbClr val="000000"/>
                </a:solidFill>
                <a:latin typeface="Calibri"/>
              </a:rPr>
              <a:t>funding does not discriminate </a:t>
            </a:r>
            <a:r>
              <a:rPr b="0" lang="en-US" sz="2800" spc="-1" strike="noStrike">
                <a:solidFill>
                  <a:srgbClr val="000000"/>
                </a:solidFill>
                <a:latin typeface="Calibri"/>
              </a:rPr>
              <a:t>against persons with disabilities </a:t>
            </a:r>
            <a:endParaRPr b="0" lang="en-GB" sz="2800" spc="-1" strike="noStrike">
              <a:latin typeface="Arial"/>
            </a:endParaRPr>
          </a:p>
          <a:p>
            <a:pPr marL="228600" indent="-227880">
              <a:lnSpc>
                <a:spcPct val="90000"/>
              </a:lnSpc>
              <a:spcBef>
                <a:spcPts val="1001"/>
              </a:spcBef>
              <a:buClr>
                <a:srgbClr val="2a7de2"/>
              </a:buClr>
              <a:buFont typeface="Arial"/>
              <a:buChar char="•"/>
            </a:pPr>
            <a:r>
              <a:rPr b="1" lang="en-US" sz="2800" spc="-1" strike="noStrike">
                <a:solidFill>
                  <a:srgbClr val="000000"/>
                </a:solidFill>
                <a:latin typeface="Calibri"/>
              </a:rPr>
              <a:t>Engage regularly </a:t>
            </a:r>
            <a:r>
              <a:rPr b="0" lang="en-US" sz="2800" spc="-1" strike="noStrike">
                <a:solidFill>
                  <a:srgbClr val="000000"/>
                </a:solidFill>
                <a:latin typeface="Calibri"/>
              </a:rPr>
              <a:t>with OPDs as allies to support international cooperation </a:t>
            </a:r>
            <a:endParaRPr b="0" lang="en-GB" sz="2800" spc="-1" strike="noStrike">
              <a:latin typeface="Arial"/>
            </a:endParaRPr>
          </a:p>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Establish </a:t>
            </a:r>
            <a:r>
              <a:rPr b="1" lang="en-US" sz="2800" spc="-1" strike="noStrike">
                <a:solidFill>
                  <a:srgbClr val="000000"/>
                </a:solidFill>
                <a:latin typeface="Calibri"/>
              </a:rPr>
              <a:t>clear policy and procedures for consultations </a:t>
            </a:r>
            <a:endParaRPr b="0" lang="en-GB" sz="2800" spc="-1" strike="noStrike">
              <a:latin typeface="Arial"/>
            </a:endParaRPr>
          </a:p>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Ensure </a:t>
            </a:r>
            <a:r>
              <a:rPr b="1" lang="en-US" sz="2800" spc="-1" strike="noStrike">
                <a:solidFill>
                  <a:srgbClr val="000000"/>
                </a:solidFill>
                <a:latin typeface="Calibri"/>
              </a:rPr>
              <a:t>accessibility of all consultations </a:t>
            </a:r>
            <a:endParaRPr b="0" lang="en-GB" sz="2800" spc="-1" strike="noStrike">
              <a:latin typeface="Arial"/>
            </a:endParaRPr>
          </a:p>
          <a:p>
            <a:pPr>
              <a:lnSpc>
                <a:spcPct val="90000"/>
              </a:lnSpc>
              <a:spcBef>
                <a:spcPts val="1001"/>
              </a:spcBef>
              <a:tabLst>
                <a:tab algn="l" pos="0"/>
              </a:tabLst>
            </a:pPr>
            <a:endParaRPr b="0" lang="en-GB"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itle 1"/>
          <p:cNvSpPr/>
          <p:nvPr/>
        </p:nvSpPr>
        <p:spPr>
          <a:xfrm>
            <a:off x="328680" y="142920"/>
            <a:ext cx="10514880" cy="1324800"/>
          </a:xfrm>
          <a:prstGeom prst="rect">
            <a:avLst/>
          </a:prstGeom>
          <a:noFill/>
          <a:ln w="0">
            <a:noFill/>
          </a:ln>
        </p:spPr>
        <p:style>
          <a:lnRef idx="0"/>
          <a:fillRef idx="0"/>
          <a:effectRef idx="0"/>
          <a:fontRef idx="minor"/>
        </p:style>
        <p:txBody>
          <a:bodyPr lIns="90000" rIns="90000" tIns="45000" bIns="45000" anchor="ctr">
            <a:noAutofit/>
          </a:bodyPr>
          <a:p>
            <a:pPr>
              <a:lnSpc>
                <a:spcPct val="90000"/>
              </a:lnSpc>
            </a:pPr>
            <a:r>
              <a:rPr b="1" lang="en-CA" sz="4400" spc="-1" strike="noStrike">
                <a:solidFill>
                  <a:srgbClr val="3454dc"/>
                </a:solidFill>
                <a:latin typeface="Segoe UI"/>
              </a:rPr>
              <a:t>Funding Agencies – Recommendations (examples)</a:t>
            </a:r>
            <a:endParaRPr b="0" lang="en-GB" sz="4400" spc="-1" strike="noStrike">
              <a:latin typeface="Arial"/>
            </a:endParaRPr>
          </a:p>
        </p:txBody>
      </p:sp>
      <p:sp>
        <p:nvSpPr>
          <p:cNvPr id="116" name="Content Placeholder 2"/>
          <p:cNvSpPr/>
          <p:nvPr/>
        </p:nvSpPr>
        <p:spPr>
          <a:xfrm>
            <a:off x="838080" y="1825560"/>
            <a:ext cx="10514880" cy="4350600"/>
          </a:xfrm>
          <a:prstGeom prst="rect">
            <a:avLst/>
          </a:prstGeom>
          <a:noFill/>
          <a:ln w="0">
            <a:noFill/>
          </a:ln>
        </p:spPr>
        <p:style>
          <a:lnRef idx="0"/>
          <a:fillRef idx="0"/>
          <a:effectRef idx="0"/>
          <a:fontRef idx="minor"/>
        </p:style>
        <p:txBody>
          <a:bodyPr lIns="90000" rIns="90000" tIns="45000" bIns="45000">
            <a:noAutofit/>
          </a:bodyPr>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Establish or support </a:t>
            </a:r>
            <a:r>
              <a:rPr b="1" lang="en-US" sz="2800" spc="-1" strike="noStrike">
                <a:solidFill>
                  <a:srgbClr val="000000"/>
                </a:solidFill>
                <a:latin typeface="Calibri"/>
              </a:rPr>
              <a:t>participatory grant-making approaches</a:t>
            </a:r>
            <a:endParaRPr b="0" lang="en-GB" sz="2800" spc="-1" strike="noStrike">
              <a:latin typeface="Arial"/>
            </a:endParaRPr>
          </a:p>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Hire persons with disabilities </a:t>
            </a:r>
            <a:endParaRPr b="0" lang="en-GB" sz="2800" spc="-1" strike="noStrike">
              <a:latin typeface="Arial"/>
            </a:endParaRPr>
          </a:p>
          <a:p>
            <a:pPr marL="228600" indent="-227880">
              <a:lnSpc>
                <a:spcPct val="90000"/>
              </a:lnSpc>
              <a:spcBef>
                <a:spcPts val="1001"/>
              </a:spcBef>
              <a:buClr>
                <a:srgbClr val="2a7de2"/>
              </a:buClr>
              <a:buFont typeface="Arial"/>
              <a:buChar char="•"/>
            </a:pPr>
            <a:r>
              <a:rPr b="0" lang="en-US" sz="2800" spc="-1" strike="noStrike">
                <a:solidFill>
                  <a:srgbClr val="000000"/>
                </a:solidFill>
                <a:latin typeface="Calibri"/>
              </a:rPr>
              <a:t>Guarantee and support the participation of the </a:t>
            </a:r>
            <a:r>
              <a:rPr b="1" lang="en-US" sz="2800" spc="-1" strike="noStrike">
                <a:solidFill>
                  <a:srgbClr val="000000"/>
                </a:solidFill>
                <a:latin typeface="Calibri"/>
              </a:rPr>
              <a:t>diversity of persons with disabilities </a:t>
            </a:r>
            <a:endParaRPr b="0" lang="en-GB" sz="2800" spc="-1" strike="noStrike">
              <a:latin typeface="Arial"/>
            </a:endParaRPr>
          </a:p>
          <a:p>
            <a:pPr marL="228600" indent="-227880">
              <a:lnSpc>
                <a:spcPct val="90000"/>
              </a:lnSpc>
              <a:spcBef>
                <a:spcPts val="1001"/>
              </a:spcBef>
              <a:buClr>
                <a:srgbClr val="2a7de2"/>
              </a:buClr>
              <a:buFont typeface="Arial"/>
              <a:buChar char="•"/>
            </a:pPr>
            <a:r>
              <a:rPr b="1" lang="en-US" sz="2800" spc="-1" strike="noStrike">
                <a:solidFill>
                  <a:srgbClr val="000000"/>
                </a:solidFill>
                <a:latin typeface="Calibri"/>
              </a:rPr>
              <a:t>Monitor the share of funding </a:t>
            </a:r>
            <a:r>
              <a:rPr b="0" lang="en-US" sz="2800" spc="-1" strike="noStrike">
                <a:solidFill>
                  <a:srgbClr val="000000"/>
                </a:solidFill>
                <a:latin typeface="Calibri"/>
              </a:rPr>
              <a:t>that is dedicated to inclusion of persons with disabilities</a:t>
            </a:r>
            <a:endParaRPr b="0" lang="en-GB" sz="2800" spc="-1" strike="noStrike">
              <a:latin typeface="Arial"/>
            </a:endParaRPr>
          </a:p>
          <a:p>
            <a:pPr>
              <a:lnSpc>
                <a:spcPct val="90000"/>
              </a:lnSpc>
              <a:spcBef>
                <a:spcPts val="1001"/>
              </a:spcBef>
            </a:pPr>
            <a:endParaRPr b="0" lang="en-GB"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593</TotalTime>
  <Application>LibreOffice/7.1.4.2$Linux_X86_64 LibreOffice_project/a529a4fab45b75fefc5b6226684193eb000654f6</Application>
  <AppVersion>15.0000</AppVersion>
  <Words>1520</Words>
  <Paragraphs>109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2021-05-11T09:12:36Z</dcterms:created>
  <dc:creator>Camila Galvez</dc:creator>
  <dc:description/>
  <dc:language>en-GB</dc:language>
  <cp:lastModifiedBy/>
  <dcterms:modified xsi:type="dcterms:W3CDTF">2021-08-03T14:37:14Z</dcterms:modified>
  <cp:revision>29</cp:revision>
  <dc:subject/>
  <dc:title>IDA Global Survey on Participation of Organisations of Persons with Disabilities (OPDs)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5</vt:r8>
  </property>
  <property fmtid="{D5CDD505-2E9C-101B-9397-08002B2CF9AE}" pid="3" name="PresentationFormat">
    <vt:lpwstr>Widescreen</vt:lpwstr>
  </property>
  <property fmtid="{D5CDD505-2E9C-101B-9397-08002B2CF9AE}" pid="4" name="Slides">
    <vt:r8>14</vt:r8>
  </property>
</Properties>
</file>