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63319" y="1480819"/>
            <a:ext cx="3614420" cy="348995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53919" y="2000498"/>
            <a:ext cx="6884161" cy="1920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471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471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471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62173" y="-5715"/>
            <a:ext cx="6867652" cy="1184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471C4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717" y="1912365"/>
            <a:ext cx="10362564" cy="441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5.jpg"/><Relationship Id="rId4" Type="http://schemas.openxmlformats.org/officeDocument/2006/relationships/image" Target="../media/image4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028189" marR="5080">
              <a:lnSpc>
                <a:spcPct val="115100"/>
              </a:lnSpc>
              <a:spcBef>
                <a:spcPts val="100"/>
              </a:spcBef>
            </a:pPr>
            <a:r>
              <a:rPr dirty="0" spc="-5"/>
              <a:t>The </a:t>
            </a:r>
            <a:r>
              <a:rPr dirty="0"/>
              <a:t>Journey </a:t>
            </a:r>
            <a:r>
              <a:rPr dirty="0" spc="-5"/>
              <a:t>Toward </a:t>
            </a:r>
            <a:r>
              <a:rPr dirty="0"/>
              <a:t> Inclusive </a:t>
            </a:r>
            <a:r>
              <a:rPr dirty="0" spc="-5"/>
              <a:t>Employment for </a:t>
            </a:r>
            <a:r>
              <a:rPr dirty="0" spc="-800"/>
              <a:t> </a:t>
            </a:r>
            <a:r>
              <a:rPr dirty="0" spc="-5"/>
              <a:t>Deaf</a:t>
            </a:r>
            <a:r>
              <a:rPr dirty="0" spc="-15"/>
              <a:t> </a:t>
            </a:r>
            <a:r>
              <a:rPr dirty="0"/>
              <a:t>Persons</a:t>
            </a:r>
            <a:r>
              <a:rPr dirty="0" spc="-45"/>
              <a:t> </a:t>
            </a:r>
            <a:r>
              <a:rPr dirty="0"/>
              <a:t>in</a:t>
            </a:r>
            <a:r>
              <a:rPr dirty="0" spc="-10"/>
              <a:t> </a:t>
            </a:r>
            <a:r>
              <a:rPr dirty="0"/>
              <a:t>Kenya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7215" y="5289550"/>
            <a:ext cx="311975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120" b="1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dirty="0" sz="2800" spc="-60" b="1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 sz="2800" spc="-25" b="1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dirty="0" sz="2800" spc="-140" b="1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dirty="0" sz="2800" spc="-140" b="1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dirty="0" sz="2800" spc="-135" b="1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dirty="0" sz="2800" spc="-100" b="1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 sz="2800" spc="-60" b="1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z="2800" spc="-7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800" spc="120" b="1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dirty="0" sz="2800" spc="-85" b="1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dirty="0" sz="2800" spc="-130" b="1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dirty="0" sz="2800" spc="-60" b="1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 sz="2800" spc="-50" b="1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 sz="2800" spc="-40" b="1">
                <a:solidFill>
                  <a:srgbClr val="252525"/>
                </a:solidFill>
                <a:latin typeface="Arial"/>
                <a:cs typeface="Arial"/>
              </a:rPr>
              <a:t>l</a:t>
            </a:r>
            <a:endParaRPr sz="2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04859" y="228600"/>
            <a:ext cx="2788920" cy="16103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337" y="6610032"/>
            <a:ext cx="37522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Copyright</a:t>
            </a:r>
            <a:r>
              <a:rPr dirty="0" sz="1000" spc="-6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2021</a:t>
            </a:r>
            <a:r>
              <a:rPr dirty="0" sz="1000" spc="-3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A4A4A4"/>
                </a:solidFill>
                <a:latin typeface="Arial"/>
                <a:cs typeface="Arial"/>
              </a:rPr>
              <a:t>World</a:t>
            </a:r>
            <a:r>
              <a:rPr dirty="0" sz="1000" spc="-8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Federation</a:t>
            </a:r>
            <a:r>
              <a:rPr dirty="0" sz="1000" spc="-7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Deaf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|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All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Rights</a:t>
            </a:r>
            <a:r>
              <a:rPr dirty="0" sz="1000" spc="-4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Reserved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20109" y="202946"/>
            <a:ext cx="225806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55" b="1">
                <a:solidFill>
                  <a:srgbClr val="247DC4"/>
                </a:solidFill>
                <a:latin typeface="Arial"/>
                <a:cs typeface="Arial"/>
              </a:rPr>
              <a:t>Conclusion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57" y="1401698"/>
            <a:ext cx="10285095" cy="4799965"/>
          </a:xfrm>
          <a:prstGeom prst="rect">
            <a:avLst/>
          </a:prstGeom>
        </p:spPr>
        <p:txBody>
          <a:bodyPr wrap="square" lIns="0" tIns="81280" rIns="0" bIns="0" rtlCol="0" vert="horz">
            <a:spAutoFit/>
          </a:bodyPr>
          <a:lstStyle/>
          <a:p>
            <a:pPr algn="just" marL="393065" marR="9525" indent="-381000">
              <a:lnSpc>
                <a:spcPct val="79500"/>
              </a:lnSpc>
              <a:spcBef>
                <a:spcPts val="640"/>
              </a:spcBef>
              <a:buClr>
                <a:srgbClr val="252525"/>
              </a:buClr>
              <a:buSzPct val="109090"/>
              <a:buFont typeface="Wingdings"/>
              <a:buChar char=""/>
              <a:tabLst>
                <a:tab pos="393700" algn="l"/>
              </a:tabLst>
            </a:pPr>
            <a:r>
              <a:rPr dirty="0" sz="2200" spc="-80">
                <a:latin typeface="Arial"/>
                <a:cs typeface="Arial"/>
              </a:rPr>
              <a:t>By </a:t>
            </a:r>
            <a:r>
              <a:rPr dirty="0" sz="2200" spc="20">
                <a:latin typeface="Arial"/>
                <a:cs typeface="Arial"/>
              </a:rPr>
              <a:t>looking </a:t>
            </a:r>
            <a:r>
              <a:rPr dirty="0" sz="2200" spc="40">
                <a:latin typeface="Arial"/>
                <a:cs typeface="Arial"/>
              </a:rPr>
              <a:t>at </a:t>
            </a:r>
            <a:r>
              <a:rPr dirty="0" sz="2200" spc="10">
                <a:latin typeface="Arial"/>
                <a:cs typeface="Arial"/>
              </a:rPr>
              <a:t>the </a:t>
            </a:r>
            <a:r>
              <a:rPr dirty="0" sz="2200" spc="5">
                <a:latin typeface="Arial"/>
                <a:cs typeface="Arial"/>
              </a:rPr>
              <a:t>various </a:t>
            </a:r>
            <a:r>
              <a:rPr dirty="0" sz="2200" spc="15">
                <a:latin typeface="Arial"/>
                <a:cs typeface="Arial"/>
              </a:rPr>
              <a:t>countries </a:t>
            </a:r>
            <a:r>
              <a:rPr dirty="0" sz="2200" spc="-65">
                <a:latin typeface="Arial"/>
                <a:cs typeface="Arial"/>
              </a:rPr>
              <a:t>e.g., </a:t>
            </a:r>
            <a:r>
              <a:rPr dirty="0" sz="2200" spc="-75">
                <a:latin typeface="Arial"/>
                <a:cs typeface="Arial"/>
              </a:rPr>
              <a:t>Kenya, </a:t>
            </a:r>
            <a:r>
              <a:rPr dirty="0" sz="2200" spc="-60">
                <a:latin typeface="Arial"/>
                <a:cs typeface="Arial"/>
              </a:rPr>
              <a:t>Uganda, </a:t>
            </a:r>
            <a:r>
              <a:rPr dirty="0" sz="2200" spc="-5">
                <a:latin typeface="Arial"/>
                <a:cs typeface="Arial"/>
              </a:rPr>
              <a:t>Nigeria </a:t>
            </a:r>
            <a:r>
              <a:rPr dirty="0" sz="2200" spc="-40">
                <a:latin typeface="Arial"/>
                <a:cs typeface="Arial"/>
              </a:rPr>
              <a:t>,South </a:t>
            </a:r>
            <a:r>
              <a:rPr dirty="0" sz="2200" spc="35">
                <a:latin typeface="Arial"/>
                <a:cs typeface="Arial"/>
              </a:rPr>
              <a:t>Africa </a:t>
            </a:r>
            <a:r>
              <a:rPr dirty="0" sz="2200" spc="4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and</a:t>
            </a:r>
            <a:r>
              <a:rPr dirty="0" sz="2200" spc="484">
                <a:latin typeface="Arial"/>
                <a:cs typeface="Arial"/>
              </a:rPr>
              <a:t> </a:t>
            </a:r>
            <a:r>
              <a:rPr dirty="0" sz="2200" spc="-35">
                <a:latin typeface="Arial"/>
                <a:cs typeface="Arial"/>
              </a:rPr>
              <a:t>Rwanda</a:t>
            </a:r>
            <a:r>
              <a:rPr dirty="0" sz="2200" spc="-85">
                <a:latin typeface="Arial"/>
                <a:cs typeface="Arial"/>
              </a:rPr>
              <a:t> </a:t>
            </a:r>
            <a:r>
              <a:rPr dirty="0" sz="2200" spc="75">
                <a:latin typeface="Arial"/>
                <a:cs typeface="Arial"/>
              </a:rPr>
              <a:t>it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 spc="40">
                <a:latin typeface="Arial"/>
                <a:cs typeface="Arial"/>
              </a:rPr>
              <a:t>is</a:t>
            </a:r>
            <a:r>
              <a:rPr dirty="0" sz="2200" spc="-70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notable</a:t>
            </a:r>
            <a:r>
              <a:rPr dirty="0" sz="2200" spc="-65">
                <a:latin typeface="Arial"/>
                <a:cs typeface="Arial"/>
              </a:rPr>
              <a:t> </a:t>
            </a:r>
            <a:r>
              <a:rPr dirty="0" sz="2200" spc="40">
                <a:latin typeface="Arial"/>
                <a:cs typeface="Arial"/>
              </a:rPr>
              <a:t>that</a:t>
            </a:r>
            <a:r>
              <a:rPr dirty="0" sz="2200" spc="-50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the</a:t>
            </a:r>
            <a:r>
              <a:rPr dirty="0" sz="2200" spc="-7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challenges</a:t>
            </a:r>
            <a:r>
              <a:rPr dirty="0" sz="2200" spc="-85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are</a:t>
            </a:r>
            <a:r>
              <a:rPr dirty="0" sz="2200" spc="-60">
                <a:latin typeface="Arial"/>
                <a:cs typeface="Arial"/>
              </a:rPr>
              <a:t> </a:t>
            </a:r>
            <a:r>
              <a:rPr dirty="0" sz="2200" spc="25">
                <a:latin typeface="Arial"/>
                <a:cs typeface="Arial"/>
              </a:rPr>
              <a:t>similar.</a:t>
            </a:r>
            <a:endParaRPr sz="2200">
              <a:latin typeface="Arial"/>
              <a:cs typeface="Arial"/>
            </a:endParaRPr>
          </a:p>
          <a:p>
            <a:pPr algn="just" marL="393065" marR="8255" indent="-381000">
              <a:lnSpc>
                <a:spcPct val="79500"/>
              </a:lnSpc>
              <a:spcBef>
                <a:spcPts val="2145"/>
              </a:spcBef>
              <a:buClr>
                <a:srgbClr val="252525"/>
              </a:buClr>
              <a:buSzPct val="109090"/>
              <a:buFont typeface="Wingdings"/>
              <a:buChar char=""/>
              <a:tabLst>
                <a:tab pos="393700" algn="l"/>
              </a:tabLst>
            </a:pPr>
            <a:r>
              <a:rPr dirty="0" sz="2200" spc="-10">
                <a:latin typeface="Arial"/>
                <a:cs typeface="Arial"/>
              </a:rPr>
              <a:t>Creating</a:t>
            </a:r>
            <a:r>
              <a:rPr dirty="0" sz="2200" spc="-5">
                <a:latin typeface="Arial"/>
                <a:cs typeface="Arial"/>
              </a:rPr>
              <a:t> </a:t>
            </a:r>
            <a:r>
              <a:rPr dirty="0" sz="2200" spc="-10">
                <a:latin typeface="Arial"/>
                <a:cs typeface="Arial"/>
              </a:rPr>
              <a:t>enough</a:t>
            </a:r>
            <a:r>
              <a:rPr dirty="0" sz="2200" spc="-5">
                <a:latin typeface="Arial"/>
                <a:cs typeface="Arial"/>
              </a:rPr>
              <a:t> </a:t>
            </a:r>
            <a:r>
              <a:rPr dirty="0" sz="2200" spc="5">
                <a:latin typeface="Arial"/>
                <a:cs typeface="Arial"/>
              </a:rPr>
              <a:t>space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65">
                <a:latin typeface="Arial"/>
                <a:cs typeface="Arial"/>
              </a:rPr>
              <a:t>for</a:t>
            </a:r>
            <a:r>
              <a:rPr dirty="0" sz="2200" spc="70">
                <a:latin typeface="Arial"/>
                <a:cs typeface="Arial"/>
              </a:rPr>
              <a:t> </a:t>
            </a:r>
            <a:r>
              <a:rPr dirty="0" sz="2200" spc="35">
                <a:latin typeface="Arial"/>
                <a:cs typeface="Arial"/>
              </a:rPr>
              <a:t>growth</a:t>
            </a:r>
            <a:r>
              <a:rPr dirty="0" sz="2200" spc="40">
                <a:latin typeface="Arial"/>
                <a:cs typeface="Arial"/>
              </a:rPr>
              <a:t> </a:t>
            </a:r>
            <a:r>
              <a:rPr dirty="0" sz="2200" spc="15">
                <a:latin typeface="Arial"/>
                <a:cs typeface="Arial"/>
              </a:rPr>
              <a:t>economically</a:t>
            </a:r>
            <a:r>
              <a:rPr dirty="0" sz="2200" spc="20">
                <a:latin typeface="Arial"/>
                <a:cs typeface="Arial"/>
              </a:rPr>
              <a:t> </a:t>
            </a:r>
            <a:r>
              <a:rPr dirty="0" sz="2200" spc="50">
                <a:latin typeface="Arial"/>
                <a:cs typeface="Arial"/>
              </a:rPr>
              <a:t>will</a:t>
            </a:r>
            <a:r>
              <a:rPr dirty="0" sz="2200" spc="55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be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30">
                <a:latin typeface="Arial"/>
                <a:cs typeface="Arial"/>
              </a:rPr>
              <a:t>a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great</a:t>
            </a:r>
            <a:r>
              <a:rPr dirty="0" sz="2200" spc="1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step</a:t>
            </a:r>
            <a:r>
              <a:rPr dirty="0" sz="2200" spc="2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in </a:t>
            </a:r>
            <a:r>
              <a:rPr dirty="0" sz="2200" spc="2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supporting</a:t>
            </a:r>
            <a:r>
              <a:rPr dirty="0" sz="2200" spc="-80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Deaf</a:t>
            </a:r>
            <a:r>
              <a:rPr dirty="0" sz="2200" spc="-35">
                <a:latin typeface="Arial"/>
                <a:cs typeface="Arial"/>
              </a:rPr>
              <a:t> </a:t>
            </a:r>
            <a:r>
              <a:rPr dirty="0" sz="2200" spc="-15">
                <a:latin typeface="Arial"/>
                <a:cs typeface="Arial"/>
              </a:rPr>
              <a:t>Persons.</a:t>
            </a:r>
            <a:endParaRPr sz="2200">
              <a:latin typeface="Arial"/>
              <a:cs typeface="Arial"/>
            </a:endParaRPr>
          </a:p>
          <a:p>
            <a:pPr algn="just" marL="393065" marR="5715" indent="-381000">
              <a:lnSpc>
                <a:spcPct val="80100"/>
              </a:lnSpc>
              <a:spcBef>
                <a:spcPts val="2105"/>
              </a:spcBef>
              <a:buClr>
                <a:srgbClr val="252525"/>
              </a:buClr>
              <a:buSzPct val="109090"/>
              <a:buFont typeface="Wingdings"/>
              <a:buChar char=""/>
              <a:tabLst>
                <a:tab pos="393700" algn="l"/>
              </a:tabLst>
            </a:pPr>
            <a:r>
              <a:rPr dirty="0" sz="2200" spc="-5">
                <a:latin typeface="Arial"/>
                <a:cs typeface="Arial"/>
              </a:rPr>
              <a:t>Adequate </a:t>
            </a:r>
            <a:r>
              <a:rPr dirty="0" sz="2200" spc="20">
                <a:latin typeface="Arial"/>
                <a:cs typeface="Arial"/>
              </a:rPr>
              <a:t>training </a:t>
            </a:r>
            <a:r>
              <a:rPr dirty="0" sz="2200" spc="40">
                <a:latin typeface="Arial"/>
                <a:cs typeface="Arial"/>
              </a:rPr>
              <a:t>that </a:t>
            </a:r>
            <a:r>
              <a:rPr dirty="0" sz="2200" spc="25">
                <a:latin typeface="Arial"/>
                <a:cs typeface="Arial"/>
              </a:rPr>
              <a:t>matches </a:t>
            </a:r>
            <a:r>
              <a:rPr dirty="0" sz="2200" spc="20">
                <a:latin typeface="Arial"/>
                <a:cs typeface="Arial"/>
              </a:rPr>
              <a:t>job market </a:t>
            </a:r>
            <a:r>
              <a:rPr dirty="0" sz="2200" spc="50">
                <a:latin typeface="Arial"/>
                <a:cs typeface="Arial"/>
              </a:rPr>
              <a:t>will </a:t>
            </a:r>
            <a:r>
              <a:rPr dirty="0" sz="2200" spc="20">
                <a:latin typeface="Arial"/>
                <a:cs typeface="Arial"/>
              </a:rPr>
              <a:t>also </a:t>
            </a:r>
            <a:r>
              <a:rPr dirty="0" sz="2200" spc="-25">
                <a:latin typeface="Arial"/>
                <a:cs typeface="Arial"/>
              </a:rPr>
              <a:t>be </a:t>
            </a:r>
            <a:r>
              <a:rPr dirty="0" sz="2200" spc="20">
                <a:latin typeface="Arial"/>
                <a:cs typeface="Arial"/>
              </a:rPr>
              <a:t>in </a:t>
            </a:r>
            <a:r>
              <a:rPr dirty="0" sz="2200" spc="10">
                <a:latin typeface="Arial"/>
                <a:cs typeface="Arial"/>
              </a:rPr>
              <a:t>line </a:t>
            </a:r>
            <a:r>
              <a:rPr dirty="0" sz="2200" spc="50">
                <a:latin typeface="Arial"/>
                <a:cs typeface="Arial"/>
              </a:rPr>
              <a:t>with </a:t>
            </a:r>
            <a:r>
              <a:rPr dirty="0" sz="2200" spc="15">
                <a:latin typeface="Arial"/>
                <a:cs typeface="Arial"/>
              </a:rPr>
              <a:t>creating </a:t>
            </a:r>
            <a:r>
              <a:rPr dirty="0" sz="2200" spc="20">
                <a:latin typeface="Arial"/>
                <a:cs typeface="Arial"/>
              </a:rPr>
              <a:t> </a:t>
            </a:r>
            <a:r>
              <a:rPr dirty="0" sz="2200" spc="-15">
                <a:latin typeface="Arial"/>
                <a:cs typeface="Arial"/>
              </a:rPr>
              <a:t>enough </a:t>
            </a:r>
            <a:r>
              <a:rPr dirty="0" sz="2200" spc="5">
                <a:latin typeface="Arial"/>
                <a:cs typeface="Arial"/>
              </a:rPr>
              <a:t>space </a:t>
            </a:r>
            <a:r>
              <a:rPr dirty="0" sz="2200" spc="50">
                <a:latin typeface="Arial"/>
                <a:cs typeface="Arial"/>
              </a:rPr>
              <a:t>for </a:t>
            </a:r>
            <a:r>
              <a:rPr dirty="0" sz="2200" spc="20">
                <a:latin typeface="Arial"/>
                <a:cs typeface="Arial"/>
              </a:rPr>
              <a:t>inclusion </a:t>
            </a:r>
            <a:r>
              <a:rPr dirty="0" sz="2200" spc="10">
                <a:latin typeface="Arial"/>
                <a:cs typeface="Arial"/>
              </a:rPr>
              <a:t>in the </a:t>
            </a:r>
            <a:r>
              <a:rPr dirty="0" sz="2200" spc="15">
                <a:latin typeface="Arial"/>
                <a:cs typeface="Arial"/>
              </a:rPr>
              <a:t>labor </a:t>
            </a:r>
            <a:r>
              <a:rPr dirty="0" sz="2200" spc="10">
                <a:latin typeface="Arial"/>
                <a:cs typeface="Arial"/>
              </a:rPr>
              <a:t>market. </a:t>
            </a:r>
            <a:r>
              <a:rPr dirty="0" sz="2200" spc="5">
                <a:latin typeface="Arial"/>
                <a:cs typeface="Arial"/>
              </a:rPr>
              <a:t>Inclusive </a:t>
            </a:r>
            <a:r>
              <a:rPr dirty="0" sz="2200" spc="10">
                <a:latin typeface="Arial"/>
                <a:cs typeface="Arial"/>
              </a:rPr>
              <a:t>employment </a:t>
            </a:r>
            <a:r>
              <a:rPr dirty="0" sz="2200" spc="90">
                <a:latin typeface="Arial"/>
                <a:cs typeface="Arial"/>
              </a:rPr>
              <a:t>of </a:t>
            </a:r>
            <a:r>
              <a:rPr dirty="0" sz="2200" spc="-25">
                <a:latin typeface="Arial"/>
                <a:cs typeface="Arial"/>
              </a:rPr>
              <a:t>Deaf 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5">
                <a:latin typeface="Arial"/>
                <a:cs typeface="Arial"/>
              </a:rPr>
              <a:t>persons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50">
                <a:latin typeface="Arial"/>
                <a:cs typeface="Arial"/>
              </a:rPr>
              <a:t>will </a:t>
            </a:r>
            <a:r>
              <a:rPr dirty="0" sz="2200" spc="-25">
                <a:latin typeface="Arial"/>
                <a:cs typeface="Arial"/>
              </a:rPr>
              <a:t>be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attained</a:t>
            </a:r>
            <a:r>
              <a:rPr dirty="0" sz="2200" spc="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when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15">
                <a:latin typeface="Arial"/>
                <a:cs typeface="Arial"/>
              </a:rPr>
              <a:t>more</a:t>
            </a:r>
            <a:r>
              <a:rPr dirty="0" sz="2200" spc="20">
                <a:latin typeface="Arial"/>
                <a:cs typeface="Arial"/>
              </a:rPr>
              <a:t> </a:t>
            </a:r>
            <a:r>
              <a:rPr dirty="0" sz="2200" spc="-25">
                <a:latin typeface="Arial"/>
                <a:cs typeface="Arial"/>
              </a:rPr>
              <a:t>Deaf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5">
                <a:latin typeface="Arial"/>
                <a:cs typeface="Arial"/>
              </a:rPr>
              <a:t>persons</a:t>
            </a:r>
            <a:r>
              <a:rPr dirty="0" sz="2200" spc="10">
                <a:latin typeface="Arial"/>
                <a:cs typeface="Arial"/>
              </a:rPr>
              <a:t> </a:t>
            </a:r>
            <a:r>
              <a:rPr dirty="0" sz="2200" spc="-20">
                <a:latin typeface="Arial"/>
                <a:cs typeface="Arial"/>
              </a:rPr>
              <a:t>are</a:t>
            </a:r>
            <a:r>
              <a:rPr dirty="0" sz="2200" spc="-15">
                <a:latin typeface="Arial"/>
                <a:cs typeface="Arial"/>
              </a:rPr>
              <a:t> </a:t>
            </a:r>
            <a:r>
              <a:rPr dirty="0" sz="2200">
                <a:latin typeface="Arial"/>
                <a:cs typeface="Arial"/>
              </a:rPr>
              <a:t>involved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in</a:t>
            </a:r>
            <a:r>
              <a:rPr dirty="0" sz="2200" spc="25">
                <a:latin typeface="Arial"/>
                <a:cs typeface="Arial"/>
              </a:rPr>
              <a:t> </a:t>
            </a:r>
            <a:r>
              <a:rPr dirty="0" sz="2200" spc="20">
                <a:latin typeface="Arial"/>
                <a:cs typeface="Arial"/>
              </a:rPr>
              <a:t>all</a:t>
            </a:r>
            <a:r>
              <a:rPr dirty="0" sz="2200" spc="25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the </a:t>
            </a:r>
            <a:r>
              <a:rPr dirty="0" sz="2200" spc="15">
                <a:latin typeface="Arial"/>
                <a:cs typeface="Arial"/>
              </a:rPr>
              <a:t> </a:t>
            </a:r>
            <a:r>
              <a:rPr dirty="0" sz="2200" spc="10">
                <a:latin typeface="Arial"/>
                <a:cs typeface="Arial"/>
              </a:rPr>
              <a:t>process.</a:t>
            </a:r>
            <a:endParaRPr sz="2200">
              <a:latin typeface="Arial"/>
              <a:cs typeface="Arial"/>
            </a:endParaRPr>
          </a:p>
          <a:p>
            <a:pPr algn="just" marL="469900" marR="5080" indent="-457834">
              <a:lnSpc>
                <a:spcPct val="80000"/>
              </a:lnSpc>
              <a:spcBef>
                <a:spcPts val="2120"/>
              </a:spcBef>
              <a:buClr>
                <a:srgbClr val="252525"/>
              </a:buClr>
              <a:buFont typeface="Wingdings"/>
              <a:buChar char=""/>
              <a:tabLst>
                <a:tab pos="470534" algn="l"/>
              </a:tabLst>
            </a:pPr>
            <a:r>
              <a:rPr dirty="0" sz="2400" spc="25">
                <a:latin typeface="Arial"/>
                <a:cs typeface="Arial"/>
              </a:rPr>
              <a:t>Promoting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the</a:t>
            </a:r>
            <a:r>
              <a:rPr dirty="0" sz="2400" spc="10">
                <a:latin typeface="Arial"/>
                <a:cs typeface="Arial"/>
              </a:rPr>
              <a:t> labor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market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inclusion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 spc="95">
                <a:latin typeface="Arial"/>
                <a:cs typeface="Arial"/>
              </a:rPr>
              <a:t>of</a:t>
            </a:r>
            <a:r>
              <a:rPr dirty="0" sz="2400" spc="10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Deaf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persons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requires 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mainstream</a:t>
            </a:r>
            <a:r>
              <a:rPr dirty="0" sz="2400" spc="30">
                <a:latin typeface="Arial"/>
                <a:cs typeface="Arial"/>
              </a:rPr>
              <a:t> </a:t>
            </a:r>
            <a:r>
              <a:rPr dirty="0" sz="2400" spc="-60">
                <a:latin typeface="Arial"/>
                <a:cs typeface="Arial"/>
              </a:rPr>
              <a:t>and,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where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-55">
                <a:latin typeface="Arial"/>
                <a:cs typeface="Arial"/>
              </a:rPr>
              <a:t>needed,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specialized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services,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as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20">
                <a:latin typeface="Arial"/>
                <a:cs typeface="Arial"/>
              </a:rPr>
              <a:t>well</a:t>
            </a:r>
            <a:r>
              <a:rPr dirty="0" sz="2400" spc="2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as 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35">
                <a:latin typeface="Arial"/>
                <a:cs typeface="Arial"/>
              </a:rPr>
              <a:t>promoting </a:t>
            </a:r>
            <a:r>
              <a:rPr dirty="0" sz="2400" spc="-25">
                <a:latin typeface="Arial"/>
                <a:cs typeface="Arial"/>
              </a:rPr>
              <a:t>an </a:t>
            </a:r>
            <a:r>
              <a:rPr dirty="0" sz="2400" spc="5">
                <a:latin typeface="Arial"/>
                <a:cs typeface="Arial"/>
              </a:rPr>
              <a:t>environment </a:t>
            </a:r>
            <a:r>
              <a:rPr dirty="0" sz="2400" spc="45">
                <a:latin typeface="Arial"/>
                <a:cs typeface="Arial"/>
              </a:rPr>
              <a:t>that </a:t>
            </a:r>
            <a:r>
              <a:rPr dirty="0" sz="2400" spc="40">
                <a:latin typeface="Arial"/>
                <a:cs typeface="Arial"/>
              </a:rPr>
              <a:t>is </a:t>
            </a:r>
            <a:r>
              <a:rPr dirty="0" sz="2400" spc="15">
                <a:latin typeface="Arial"/>
                <a:cs typeface="Arial"/>
              </a:rPr>
              <a:t>more </a:t>
            </a:r>
            <a:r>
              <a:rPr dirty="0" sz="2400" spc="5">
                <a:latin typeface="Arial"/>
                <a:cs typeface="Arial"/>
              </a:rPr>
              <a:t>conducive </a:t>
            </a:r>
            <a:r>
              <a:rPr dirty="0" sz="2400" spc="80">
                <a:latin typeface="Arial"/>
                <a:cs typeface="Arial"/>
              </a:rPr>
              <a:t>to </a:t>
            </a:r>
            <a:r>
              <a:rPr dirty="0" sz="2400" spc="10">
                <a:latin typeface="Arial"/>
                <a:cs typeface="Arial"/>
              </a:rPr>
              <a:t>decent </a:t>
            </a:r>
            <a:r>
              <a:rPr dirty="0" sz="2400" spc="25">
                <a:latin typeface="Arial"/>
                <a:cs typeface="Arial"/>
              </a:rPr>
              <a:t>work </a:t>
            </a:r>
            <a:r>
              <a:rPr dirty="0" sz="2400" spc="70">
                <a:latin typeface="Arial"/>
                <a:cs typeface="Arial"/>
              </a:rPr>
              <a:t>for </a:t>
            </a:r>
            <a:r>
              <a:rPr dirty="0" sz="2400" spc="7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Deaf </a:t>
            </a:r>
            <a:r>
              <a:rPr dirty="0" sz="2400" spc="5">
                <a:latin typeface="Arial"/>
                <a:cs typeface="Arial"/>
              </a:rPr>
              <a:t>persons </a:t>
            </a:r>
            <a:r>
              <a:rPr dirty="0" sz="2400" spc="-5">
                <a:latin typeface="Arial"/>
                <a:cs typeface="Arial"/>
              </a:rPr>
              <a:t>especially </a:t>
            </a:r>
            <a:r>
              <a:rPr dirty="0" sz="2400" spc="75">
                <a:latin typeface="Arial"/>
                <a:cs typeface="Arial"/>
              </a:rPr>
              <a:t>for </a:t>
            </a:r>
            <a:r>
              <a:rPr dirty="0" sz="2400" spc="5">
                <a:latin typeface="Arial"/>
                <a:cs typeface="Arial"/>
              </a:rPr>
              <a:t>the </a:t>
            </a:r>
            <a:r>
              <a:rPr dirty="0" sz="2400" spc="15">
                <a:latin typeface="Arial"/>
                <a:cs typeface="Arial"/>
              </a:rPr>
              <a:t>provision </a:t>
            </a:r>
            <a:r>
              <a:rPr dirty="0" sz="2400" spc="95">
                <a:latin typeface="Arial"/>
                <a:cs typeface="Arial"/>
              </a:rPr>
              <a:t>of </a:t>
            </a:r>
            <a:r>
              <a:rPr dirty="0" sz="2400" spc="20">
                <a:latin typeface="Arial"/>
                <a:cs typeface="Arial"/>
              </a:rPr>
              <a:t>sign </a:t>
            </a:r>
            <a:r>
              <a:rPr dirty="0" sz="2400" spc="-15">
                <a:latin typeface="Arial"/>
                <a:cs typeface="Arial"/>
              </a:rPr>
              <a:t>language </a:t>
            </a:r>
            <a:r>
              <a:rPr dirty="0" sz="2400" spc="10">
                <a:latin typeface="Arial"/>
                <a:cs typeface="Arial"/>
              </a:rPr>
              <a:t>interpreters. 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Employers and </a:t>
            </a:r>
            <a:r>
              <a:rPr dirty="0" sz="2400" spc="45">
                <a:latin typeface="Arial"/>
                <a:cs typeface="Arial"/>
              </a:rPr>
              <a:t>institutions </a:t>
            </a:r>
            <a:r>
              <a:rPr dirty="0" sz="2400" spc="15">
                <a:latin typeface="Arial"/>
                <a:cs typeface="Arial"/>
              </a:rPr>
              <a:t>should </a:t>
            </a:r>
            <a:r>
              <a:rPr dirty="0" sz="2400" spc="20">
                <a:latin typeface="Arial"/>
                <a:cs typeface="Arial"/>
              </a:rPr>
              <a:t>also </a:t>
            </a:r>
            <a:r>
              <a:rPr dirty="0" sz="2400" spc="30">
                <a:latin typeface="Arial"/>
                <a:cs typeface="Arial"/>
              </a:rPr>
              <a:t>work </a:t>
            </a:r>
            <a:r>
              <a:rPr dirty="0" sz="2400" spc="70">
                <a:latin typeface="Arial"/>
                <a:cs typeface="Arial"/>
              </a:rPr>
              <a:t>to </a:t>
            </a:r>
            <a:r>
              <a:rPr dirty="0" sz="2400" spc="35">
                <a:latin typeface="Arial"/>
                <a:cs typeface="Arial"/>
              </a:rPr>
              <a:t>promote </a:t>
            </a:r>
            <a:r>
              <a:rPr dirty="0" sz="2400" spc="1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entry </a:t>
            </a:r>
            <a:r>
              <a:rPr dirty="0" sz="2400" spc="-20">
                <a:latin typeface="Arial"/>
                <a:cs typeface="Arial"/>
              </a:rPr>
              <a:t>and 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retention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95">
                <a:latin typeface="Arial"/>
                <a:cs typeface="Arial"/>
              </a:rPr>
              <a:t>of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Deaf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persons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in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the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labor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market.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2510" y="96456"/>
            <a:ext cx="3061970" cy="69659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 spc="-10" b="1">
                <a:latin typeface="Arial"/>
                <a:cs typeface="Arial"/>
              </a:rPr>
              <a:t>Conclusion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40777" y="1552955"/>
            <a:ext cx="10250805" cy="394081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354965" marR="5715" indent="-342900">
              <a:lnSpc>
                <a:spcPct val="90000"/>
              </a:lnSpc>
              <a:spcBef>
                <a:spcPts val="38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Calibri"/>
                <a:cs typeface="Calibri"/>
              </a:rPr>
              <a:t>Incentives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will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need</a:t>
            </a:r>
            <a:r>
              <a:rPr dirty="0" sz="2400" spc="-5">
                <a:latin typeface="Calibri"/>
                <a:cs typeface="Calibri"/>
              </a:rPr>
              <a:t> to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be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generated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persons,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employers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 institutions to </a:t>
            </a:r>
            <a:r>
              <a:rPr dirty="0" sz="2400" spc="-15">
                <a:latin typeface="Calibri"/>
                <a:cs typeface="Calibri"/>
              </a:rPr>
              <a:t>promote </a:t>
            </a:r>
            <a:r>
              <a:rPr dirty="0" sz="2400">
                <a:latin typeface="Calibri"/>
                <a:cs typeface="Calibri"/>
              </a:rPr>
              <a:t>the entry </a:t>
            </a:r>
            <a:r>
              <a:rPr dirty="0" sz="2400" spc="-5">
                <a:latin typeface="Calibri"/>
                <a:cs typeface="Calibri"/>
              </a:rPr>
              <a:t>and </a:t>
            </a:r>
            <a:r>
              <a:rPr dirty="0" sz="2400">
                <a:latin typeface="Calibri"/>
                <a:cs typeface="Calibri"/>
              </a:rPr>
              <a:t>retention </a:t>
            </a:r>
            <a:r>
              <a:rPr dirty="0" sz="2400" spc="-5">
                <a:latin typeface="Calibri"/>
                <a:cs typeface="Calibri"/>
              </a:rPr>
              <a:t>of persons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5">
                <a:latin typeface="Calibri"/>
                <a:cs typeface="Calibri"/>
              </a:rPr>
              <a:t>disabilities </a:t>
            </a:r>
            <a:r>
              <a:rPr dirty="0" sz="2400" spc="-15">
                <a:latin typeface="Calibri"/>
                <a:cs typeface="Calibri"/>
              </a:rPr>
              <a:t>in 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labor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market.</a:t>
            </a:r>
            <a:endParaRPr sz="24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90100"/>
              </a:lnSpc>
              <a:spcBef>
                <a:spcPts val="100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report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has</a:t>
            </a:r>
            <a:r>
              <a:rPr dirty="0" sz="2400" spc="-5">
                <a:latin typeface="Calibri"/>
                <a:cs typeface="Calibri"/>
              </a:rPr>
              <a:t> presented</a:t>
            </a:r>
            <a:r>
              <a:rPr dirty="0" sz="2400">
                <a:latin typeface="Calibri"/>
                <a:cs typeface="Calibri"/>
              </a:rPr>
              <a:t> the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labor</a:t>
            </a:r>
            <a:r>
              <a:rPr dirty="0" sz="2400">
                <a:latin typeface="Calibri"/>
                <a:cs typeface="Calibri"/>
              </a:rPr>
              <a:t> market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situation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persons</a:t>
            </a:r>
            <a:r>
              <a:rPr dirty="0" sz="2400">
                <a:latin typeface="Calibri"/>
                <a:cs typeface="Calibri"/>
              </a:rPr>
              <a:t> from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Kenya, large and heterogeneous population facing challenges of labor market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inclusion </a:t>
            </a:r>
            <a:r>
              <a:rPr dirty="0" sz="2400">
                <a:latin typeface="Calibri"/>
                <a:cs typeface="Calibri"/>
              </a:rPr>
              <a:t>- </a:t>
            </a:r>
            <a:r>
              <a:rPr dirty="0" sz="2400" spc="-5">
                <a:latin typeface="Calibri"/>
                <a:cs typeface="Calibri"/>
              </a:rPr>
              <a:t>which, </a:t>
            </a:r>
            <a:r>
              <a:rPr dirty="0" sz="2400">
                <a:latin typeface="Calibri"/>
                <a:cs typeface="Calibri"/>
              </a:rPr>
              <a:t>if </a:t>
            </a:r>
            <a:r>
              <a:rPr dirty="0" sz="2400" spc="-5">
                <a:latin typeface="Calibri"/>
                <a:cs typeface="Calibri"/>
              </a:rPr>
              <a:t>not addressed, </a:t>
            </a:r>
            <a:r>
              <a:rPr dirty="0" sz="2400">
                <a:latin typeface="Calibri"/>
                <a:cs typeface="Calibri"/>
              </a:rPr>
              <a:t>will </a:t>
            </a:r>
            <a:r>
              <a:rPr dirty="0" sz="2400" spc="-5">
                <a:latin typeface="Calibri"/>
                <a:cs typeface="Calibri"/>
              </a:rPr>
              <a:t>undermine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commitments made by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states parties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CRPD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and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2030</a:t>
            </a:r>
            <a:r>
              <a:rPr dirty="0" sz="2400" spc="-4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Agenda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Sustainable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Development.</a:t>
            </a:r>
            <a:endParaRPr sz="2400">
              <a:latin typeface="Calibri"/>
              <a:cs typeface="Calibri"/>
            </a:endParaRPr>
          </a:p>
          <a:p>
            <a:pPr algn="just" marL="354965" marR="5080" indent="-342900">
              <a:lnSpc>
                <a:spcPct val="90300"/>
              </a:lnSpc>
              <a:spcBef>
                <a:spcPts val="98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Promoting</a:t>
            </a:r>
            <a:r>
              <a:rPr dirty="0" sz="2400">
                <a:latin typeface="Calibri"/>
                <a:cs typeface="Calibri"/>
              </a:rPr>
              <a:t> the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labor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market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inclusion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persons</a:t>
            </a:r>
            <a:r>
              <a:rPr dirty="0" sz="2400" spc="5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requires</a:t>
            </a:r>
            <a:r>
              <a:rPr dirty="0" sz="2400" spc="54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mainstream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and, </a:t>
            </a:r>
            <a:r>
              <a:rPr dirty="0" sz="2400">
                <a:latin typeface="Calibri"/>
                <a:cs typeface="Calibri"/>
              </a:rPr>
              <a:t>where </a:t>
            </a:r>
            <a:r>
              <a:rPr dirty="0" sz="2400" spc="-5">
                <a:latin typeface="Calibri"/>
                <a:cs typeface="Calibri"/>
              </a:rPr>
              <a:t>needed, specialized services, as </a:t>
            </a:r>
            <a:r>
              <a:rPr dirty="0" sz="2400">
                <a:latin typeface="Calibri"/>
                <a:cs typeface="Calibri"/>
              </a:rPr>
              <a:t>well </a:t>
            </a:r>
            <a:r>
              <a:rPr dirty="0" sz="2400" spc="-5">
                <a:latin typeface="Calibri"/>
                <a:cs typeface="Calibri"/>
              </a:rPr>
              <a:t>as </a:t>
            </a:r>
            <a:r>
              <a:rPr dirty="0" sz="2400" spc="-10">
                <a:latin typeface="Calibri"/>
                <a:cs typeface="Calibri"/>
              </a:rPr>
              <a:t>promoting </a:t>
            </a:r>
            <a:r>
              <a:rPr dirty="0" sz="2400" spc="-5">
                <a:latin typeface="Calibri"/>
                <a:cs typeface="Calibri"/>
              </a:rPr>
              <a:t>an </a:t>
            </a:r>
            <a:r>
              <a:rPr dirty="0" sz="2400">
                <a:latin typeface="Calibri"/>
                <a:cs typeface="Calibri"/>
              </a:rPr>
              <a:t>environment 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that</a:t>
            </a:r>
            <a:r>
              <a:rPr dirty="0" sz="2400" spc="509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more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conducive</a:t>
            </a:r>
            <a:r>
              <a:rPr dirty="0" sz="2400" spc="5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 spc="5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decent</a:t>
            </a:r>
            <a:r>
              <a:rPr dirty="0" sz="2400" spc="52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work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</a:t>
            </a:r>
            <a:r>
              <a:rPr dirty="0" sz="2400" spc="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persons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especially</a:t>
            </a:r>
            <a:r>
              <a:rPr dirty="0" sz="2400" spc="5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</a:t>
            </a:r>
            <a:r>
              <a:rPr dirty="0" sz="2400" spc="5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provision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sign </a:t>
            </a:r>
            <a:r>
              <a:rPr dirty="0" sz="2400" spc="-10">
                <a:latin typeface="Calibri"/>
                <a:cs typeface="Calibri"/>
              </a:rPr>
              <a:t>language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interpreters.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0080" y="1592580"/>
            <a:ext cx="3601720" cy="459486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88279" y="1592580"/>
            <a:ext cx="5902960" cy="37160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337" y="6610032"/>
            <a:ext cx="37522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Copyright</a:t>
            </a:r>
            <a:r>
              <a:rPr dirty="0" sz="1000" spc="-6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2021</a:t>
            </a:r>
            <a:r>
              <a:rPr dirty="0" sz="1000" spc="-3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A4A4A4"/>
                </a:solidFill>
                <a:latin typeface="Arial"/>
                <a:cs typeface="Arial"/>
              </a:rPr>
              <a:t>World</a:t>
            </a:r>
            <a:r>
              <a:rPr dirty="0" sz="1000" spc="-8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Federation</a:t>
            </a:r>
            <a:r>
              <a:rPr dirty="0" sz="1000" spc="-7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Deaf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|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All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Rights</a:t>
            </a:r>
            <a:r>
              <a:rPr dirty="0" sz="1000" spc="-4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Reserved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45278" y="235584"/>
            <a:ext cx="246507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05" b="1">
                <a:solidFill>
                  <a:srgbClr val="247DC4"/>
                </a:solidFill>
                <a:latin typeface="Arial"/>
                <a:cs typeface="Arial"/>
              </a:rPr>
              <a:t>Introduction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57" y="1363979"/>
            <a:ext cx="10287000" cy="467042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algn="just" marL="299085" marR="10160" indent="-287020">
              <a:lnSpc>
                <a:spcPct val="89800"/>
              </a:lnSpc>
              <a:spcBef>
                <a:spcPts val="390"/>
              </a:spcBef>
              <a:buClr>
                <a:srgbClr val="252525"/>
              </a:buClr>
              <a:buFont typeface="Wingdings"/>
              <a:buChar char=""/>
              <a:tabLst>
                <a:tab pos="299720" algn="l"/>
              </a:tabLst>
            </a:pPr>
            <a:r>
              <a:rPr dirty="0" sz="2400" spc="-35">
                <a:latin typeface="Arial"/>
                <a:cs typeface="Arial"/>
              </a:rPr>
              <a:t>The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Unemployment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rate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rising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during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and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40">
                <a:latin typeface="Arial"/>
                <a:cs typeface="Arial"/>
              </a:rPr>
              <a:t>after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the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0">
                <a:latin typeface="Arial"/>
                <a:cs typeface="Arial"/>
              </a:rPr>
              <a:t>COVID-19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pandemic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35">
                <a:latin typeface="Arial"/>
                <a:cs typeface="Arial"/>
              </a:rPr>
              <a:t>is </a:t>
            </a:r>
            <a:r>
              <a:rPr dirty="0" sz="2400" spc="-650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a </a:t>
            </a:r>
            <a:r>
              <a:rPr dirty="0" sz="2400" spc="10">
                <a:latin typeface="Arial"/>
                <a:cs typeface="Arial"/>
              </a:rPr>
              <a:t>serious </a:t>
            </a:r>
            <a:r>
              <a:rPr dirty="0" sz="2400" spc="-5">
                <a:latin typeface="Arial"/>
                <a:cs typeface="Arial"/>
              </a:rPr>
              <a:t>challenge </a:t>
            </a:r>
            <a:r>
              <a:rPr dirty="0" sz="2400" spc="70">
                <a:latin typeface="Arial"/>
                <a:cs typeface="Arial"/>
              </a:rPr>
              <a:t>to </a:t>
            </a:r>
            <a:r>
              <a:rPr dirty="0" sz="2400" spc="-10">
                <a:latin typeface="Arial"/>
                <a:cs typeface="Arial"/>
              </a:rPr>
              <a:t>many </a:t>
            </a:r>
            <a:r>
              <a:rPr dirty="0" sz="2400" spc="-5">
                <a:latin typeface="Arial"/>
                <a:cs typeface="Arial"/>
              </a:rPr>
              <a:t>people </a:t>
            </a:r>
            <a:r>
              <a:rPr dirty="0" sz="2400" spc="5">
                <a:latin typeface="Arial"/>
                <a:cs typeface="Arial"/>
              </a:rPr>
              <a:t>globally. </a:t>
            </a:r>
            <a:r>
              <a:rPr dirty="0" sz="2400" spc="-5">
                <a:latin typeface="Arial"/>
                <a:cs typeface="Arial"/>
              </a:rPr>
              <a:t>Persons </a:t>
            </a:r>
            <a:r>
              <a:rPr dirty="0" sz="2400" spc="50">
                <a:latin typeface="Arial"/>
                <a:cs typeface="Arial"/>
              </a:rPr>
              <a:t>with </a:t>
            </a:r>
            <a:r>
              <a:rPr dirty="0" sz="2400" spc="30">
                <a:latin typeface="Arial"/>
                <a:cs typeface="Arial"/>
              </a:rPr>
              <a:t>disabilities 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undergo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40">
                <a:latin typeface="Arial"/>
                <a:cs typeface="Arial"/>
              </a:rPr>
              <a:t>significant</a:t>
            </a:r>
            <a:r>
              <a:rPr dirty="0" sz="2400" spc="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challenges</a:t>
            </a:r>
            <a:r>
              <a:rPr dirty="0" sz="240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when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80">
                <a:latin typeface="Arial"/>
                <a:cs typeface="Arial"/>
              </a:rPr>
              <a:t>it</a:t>
            </a:r>
            <a:r>
              <a:rPr dirty="0" sz="2400" spc="85">
                <a:latin typeface="Arial"/>
                <a:cs typeface="Arial"/>
              </a:rPr>
              <a:t> </a:t>
            </a:r>
            <a:r>
              <a:rPr dirty="0" sz="2400" spc="30">
                <a:latin typeface="Arial"/>
                <a:cs typeface="Arial"/>
              </a:rPr>
              <a:t>comes</a:t>
            </a:r>
            <a:r>
              <a:rPr dirty="0" sz="2400" spc="35">
                <a:latin typeface="Arial"/>
                <a:cs typeface="Arial"/>
              </a:rPr>
              <a:t> </a:t>
            </a:r>
            <a:r>
              <a:rPr dirty="0" sz="2400" spc="80">
                <a:latin typeface="Arial"/>
                <a:cs typeface="Arial"/>
              </a:rPr>
              <a:t>to</a:t>
            </a:r>
            <a:r>
              <a:rPr dirty="0" sz="2400" spc="85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unemployment </a:t>
            </a:r>
            <a:r>
              <a:rPr dirty="0" sz="2400" spc="15">
                <a:latin typeface="Arial"/>
                <a:cs typeface="Arial"/>
              </a:rPr>
              <a:t> compared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70">
                <a:latin typeface="Arial"/>
                <a:cs typeface="Arial"/>
              </a:rPr>
              <a:t>to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the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general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population.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52525"/>
              </a:buClr>
              <a:buFont typeface="Wingdings"/>
              <a:buChar char=""/>
            </a:pPr>
            <a:endParaRPr sz="2250">
              <a:latin typeface="Arial"/>
              <a:cs typeface="Arial"/>
            </a:endParaRPr>
          </a:p>
          <a:p>
            <a:pPr algn="just" marL="299085" marR="7620" indent="-287020">
              <a:lnSpc>
                <a:spcPct val="89800"/>
              </a:lnSpc>
              <a:buClr>
                <a:srgbClr val="252525"/>
              </a:buClr>
              <a:buFont typeface="Wingdings"/>
              <a:buChar char=""/>
              <a:tabLst>
                <a:tab pos="299720" algn="l"/>
              </a:tabLst>
            </a:pPr>
            <a:r>
              <a:rPr dirty="0" sz="2400" spc="-5">
                <a:latin typeface="Arial"/>
                <a:cs typeface="Arial"/>
              </a:rPr>
              <a:t>Through </a:t>
            </a:r>
            <a:r>
              <a:rPr dirty="0" sz="2400" spc="15">
                <a:latin typeface="Arial"/>
                <a:cs typeface="Arial"/>
              </a:rPr>
              <a:t>international </a:t>
            </a:r>
            <a:r>
              <a:rPr dirty="0" sz="2400">
                <a:latin typeface="Arial"/>
                <a:cs typeface="Arial"/>
              </a:rPr>
              <a:t>organizations, various </a:t>
            </a:r>
            <a:r>
              <a:rPr dirty="0" sz="2400" spc="25">
                <a:latin typeface="Arial"/>
                <a:cs typeface="Arial"/>
              </a:rPr>
              <a:t>enactments </a:t>
            </a:r>
            <a:r>
              <a:rPr dirty="0" sz="2400" spc="-40">
                <a:latin typeface="Arial"/>
                <a:cs typeface="Arial"/>
              </a:rPr>
              <a:t>have </a:t>
            </a:r>
            <a:r>
              <a:rPr dirty="0" sz="2400" spc="-35">
                <a:latin typeface="Arial"/>
                <a:cs typeface="Arial"/>
              </a:rPr>
              <a:t>been </a:t>
            </a:r>
            <a:r>
              <a:rPr dirty="0" sz="2400" spc="30">
                <a:latin typeface="Arial"/>
                <a:cs typeface="Arial"/>
              </a:rPr>
              <a:t>put </a:t>
            </a:r>
            <a:r>
              <a:rPr dirty="0" sz="2400" spc="15">
                <a:latin typeface="Arial"/>
                <a:cs typeface="Arial"/>
              </a:rPr>
              <a:t>in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place </a:t>
            </a:r>
            <a:r>
              <a:rPr dirty="0" sz="2400" spc="70">
                <a:latin typeface="Arial"/>
                <a:cs typeface="Arial"/>
              </a:rPr>
              <a:t>to </a:t>
            </a:r>
            <a:r>
              <a:rPr dirty="0" sz="2400">
                <a:latin typeface="Arial"/>
                <a:cs typeface="Arial"/>
              </a:rPr>
              <a:t>help </a:t>
            </a:r>
            <a:r>
              <a:rPr dirty="0" sz="2400" spc="5">
                <a:latin typeface="Arial"/>
                <a:cs typeface="Arial"/>
              </a:rPr>
              <a:t>address the </a:t>
            </a:r>
            <a:r>
              <a:rPr dirty="0" sz="2400">
                <a:latin typeface="Arial"/>
                <a:cs typeface="Arial"/>
              </a:rPr>
              <a:t>challenges </a:t>
            </a:r>
            <a:r>
              <a:rPr dirty="0" sz="2400" spc="30">
                <a:latin typeface="Arial"/>
                <a:cs typeface="Arial"/>
              </a:rPr>
              <a:t>faced </a:t>
            </a:r>
            <a:r>
              <a:rPr dirty="0" sz="2400" spc="-35">
                <a:latin typeface="Arial"/>
                <a:cs typeface="Arial"/>
              </a:rPr>
              <a:t>by </a:t>
            </a:r>
            <a:r>
              <a:rPr dirty="0" sz="2400" spc="15">
                <a:latin typeface="Arial"/>
                <a:cs typeface="Arial"/>
              </a:rPr>
              <a:t>the </a:t>
            </a:r>
            <a:r>
              <a:rPr dirty="0" sz="2400" spc="-25">
                <a:latin typeface="Arial"/>
                <a:cs typeface="Arial"/>
              </a:rPr>
              <a:t>Deaf </a:t>
            </a:r>
            <a:r>
              <a:rPr dirty="0" sz="2400" spc="5">
                <a:latin typeface="Arial"/>
                <a:cs typeface="Arial"/>
              </a:rPr>
              <a:t>persons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 spc="85">
                <a:latin typeface="Arial"/>
                <a:cs typeface="Arial"/>
              </a:rPr>
              <a:t>to </a:t>
            </a:r>
            <a:r>
              <a:rPr dirty="0" sz="2400" spc="9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ensure </a:t>
            </a:r>
            <a:r>
              <a:rPr dirty="0" sz="2400" spc="-10">
                <a:latin typeface="Arial"/>
                <a:cs typeface="Arial"/>
              </a:rPr>
              <a:t>they </a:t>
            </a:r>
            <a:r>
              <a:rPr dirty="0" sz="2400" spc="-30">
                <a:latin typeface="Arial"/>
                <a:cs typeface="Arial"/>
              </a:rPr>
              <a:t>are </a:t>
            </a:r>
            <a:r>
              <a:rPr dirty="0" sz="2400" spc="10">
                <a:latin typeface="Arial"/>
                <a:cs typeface="Arial"/>
              </a:rPr>
              <a:t>accorded </a:t>
            </a:r>
            <a:r>
              <a:rPr dirty="0" sz="2400" spc="-10">
                <a:latin typeface="Arial"/>
                <a:cs typeface="Arial"/>
              </a:rPr>
              <a:t>adequate </a:t>
            </a:r>
            <a:r>
              <a:rPr dirty="0" sz="2400" spc="-5">
                <a:latin typeface="Arial"/>
                <a:cs typeface="Arial"/>
              </a:rPr>
              <a:t>space </a:t>
            </a:r>
            <a:r>
              <a:rPr dirty="0" sz="2400" spc="80">
                <a:latin typeface="Arial"/>
                <a:cs typeface="Arial"/>
              </a:rPr>
              <a:t>to </a:t>
            </a:r>
            <a:r>
              <a:rPr dirty="0" sz="2400" spc="15">
                <a:latin typeface="Arial"/>
                <a:cs typeface="Arial"/>
              </a:rPr>
              <a:t>improve </a:t>
            </a:r>
            <a:r>
              <a:rPr dirty="0" sz="2400" spc="35">
                <a:latin typeface="Arial"/>
                <a:cs typeface="Arial"/>
              </a:rPr>
              <a:t>both </a:t>
            </a:r>
            <a:r>
              <a:rPr dirty="0" sz="2400" spc="10">
                <a:latin typeface="Arial"/>
                <a:cs typeface="Arial"/>
              </a:rPr>
              <a:t>academically 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and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socially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in</a:t>
            </a:r>
            <a:r>
              <a:rPr dirty="0" sz="2400" spc="-75">
                <a:latin typeface="Arial"/>
                <a:cs typeface="Arial"/>
              </a:rPr>
              <a:t> </a:t>
            </a:r>
            <a:r>
              <a:rPr dirty="0" sz="2400" spc="30">
                <a:latin typeface="Arial"/>
                <a:cs typeface="Arial"/>
              </a:rPr>
              <a:t>life.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252525"/>
              </a:buClr>
              <a:buFont typeface="Wingdings"/>
              <a:buChar char=""/>
            </a:pPr>
            <a:endParaRPr sz="2250">
              <a:latin typeface="Arial"/>
              <a:cs typeface="Arial"/>
            </a:endParaRPr>
          </a:p>
          <a:p>
            <a:pPr algn="just" marL="299085" marR="5080" indent="-287020">
              <a:lnSpc>
                <a:spcPct val="89800"/>
              </a:lnSpc>
              <a:buClr>
                <a:srgbClr val="252525"/>
              </a:buClr>
              <a:buFont typeface="Wingdings"/>
              <a:buChar char=""/>
              <a:tabLst>
                <a:tab pos="299720" algn="l"/>
              </a:tabLst>
            </a:pPr>
            <a:r>
              <a:rPr dirty="0" sz="2400" spc="15">
                <a:latin typeface="Arial"/>
                <a:cs typeface="Arial"/>
              </a:rPr>
              <a:t>My presentation </a:t>
            </a:r>
            <a:r>
              <a:rPr dirty="0" sz="2400" spc="25">
                <a:latin typeface="Arial"/>
                <a:cs typeface="Arial"/>
              </a:rPr>
              <a:t>highlights </a:t>
            </a:r>
            <a:r>
              <a:rPr dirty="0" sz="2400" spc="5">
                <a:latin typeface="Arial"/>
                <a:cs typeface="Arial"/>
              </a:rPr>
              <a:t>the </a:t>
            </a:r>
            <a:r>
              <a:rPr dirty="0" sz="2400">
                <a:latin typeface="Arial"/>
                <a:cs typeface="Arial"/>
              </a:rPr>
              <a:t>challenges </a:t>
            </a:r>
            <a:r>
              <a:rPr dirty="0" sz="2400" spc="30">
                <a:latin typeface="Arial"/>
                <a:cs typeface="Arial"/>
              </a:rPr>
              <a:t>faced </a:t>
            </a:r>
            <a:r>
              <a:rPr dirty="0" sz="2400" spc="-35">
                <a:latin typeface="Arial"/>
                <a:cs typeface="Arial"/>
              </a:rPr>
              <a:t>by </a:t>
            </a:r>
            <a:r>
              <a:rPr dirty="0" sz="2400" spc="-20">
                <a:latin typeface="Arial"/>
                <a:cs typeface="Arial"/>
              </a:rPr>
              <a:t>Deaf </a:t>
            </a:r>
            <a:r>
              <a:rPr dirty="0" sz="2400" spc="5">
                <a:latin typeface="Arial"/>
                <a:cs typeface="Arial"/>
              </a:rPr>
              <a:t>persons </a:t>
            </a:r>
            <a:r>
              <a:rPr dirty="0" sz="2400" spc="45">
                <a:latin typeface="Arial"/>
                <a:cs typeface="Arial"/>
              </a:rPr>
              <a:t>at </a:t>
            </a:r>
            <a:r>
              <a:rPr dirty="0" sz="2400" spc="10">
                <a:latin typeface="Arial"/>
                <a:cs typeface="Arial"/>
              </a:rPr>
              <a:t>the 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workplace </a:t>
            </a:r>
            <a:r>
              <a:rPr dirty="0" sz="2400" spc="-15">
                <a:latin typeface="Arial"/>
                <a:cs typeface="Arial"/>
              </a:rPr>
              <a:t>and </a:t>
            </a:r>
            <a:r>
              <a:rPr dirty="0" sz="2400" spc="15">
                <a:latin typeface="Arial"/>
                <a:cs typeface="Arial"/>
              </a:rPr>
              <a:t>also </a:t>
            </a:r>
            <a:r>
              <a:rPr dirty="0" sz="2400" spc="5">
                <a:latin typeface="Arial"/>
                <a:cs typeface="Arial"/>
              </a:rPr>
              <a:t>the </a:t>
            </a:r>
            <a:r>
              <a:rPr dirty="0" sz="2400" spc="25">
                <a:latin typeface="Arial"/>
                <a:cs typeface="Arial"/>
              </a:rPr>
              <a:t>importance </a:t>
            </a:r>
            <a:r>
              <a:rPr dirty="0" sz="2400" spc="95">
                <a:latin typeface="Arial"/>
                <a:cs typeface="Arial"/>
              </a:rPr>
              <a:t>of </a:t>
            </a:r>
            <a:r>
              <a:rPr dirty="0" sz="2400" spc="45">
                <a:latin typeface="Arial"/>
                <a:cs typeface="Arial"/>
              </a:rPr>
              <a:t>formulation </a:t>
            </a:r>
            <a:r>
              <a:rPr dirty="0" sz="2400" spc="95">
                <a:latin typeface="Arial"/>
                <a:cs typeface="Arial"/>
              </a:rPr>
              <a:t>of </a:t>
            </a:r>
            <a:r>
              <a:rPr dirty="0" sz="2400" spc="25">
                <a:latin typeface="Arial"/>
                <a:cs typeface="Arial"/>
              </a:rPr>
              <a:t>public policies </a:t>
            </a:r>
            <a:r>
              <a:rPr dirty="0" sz="2400" spc="105">
                <a:latin typeface="Arial"/>
                <a:cs typeface="Arial"/>
              </a:rPr>
              <a:t>to </a:t>
            </a:r>
            <a:r>
              <a:rPr dirty="0" sz="2400" spc="11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guide </a:t>
            </a:r>
            <a:r>
              <a:rPr dirty="0" sz="2400" spc="15">
                <a:latin typeface="Arial"/>
                <a:cs typeface="Arial"/>
              </a:rPr>
              <a:t>on </a:t>
            </a:r>
            <a:r>
              <a:rPr dirty="0" sz="2400" spc="10">
                <a:latin typeface="Arial"/>
                <a:cs typeface="Arial"/>
              </a:rPr>
              <a:t>inclusive </a:t>
            </a:r>
            <a:r>
              <a:rPr dirty="0" sz="2400" spc="20">
                <a:latin typeface="Arial"/>
                <a:cs typeface="Arial"/>
              </a:rPr>
              <a:t>employment </a:t>
            </a:r>
            <a:r>
              <a:rPr dirty="0" sz="2400" spc="70">
                <a:latin typeface="Arial"/>
                <a:cs typeface="Arial"/>
              </a:rPr>
              <a:t>for </a:t>
            </a:r>
            <a:r>
              <a:rPr dirty="0" sz="2400" spc="25">
                <a:latin typeface="Arial"/>
                <a:cs typeface="Arial"/>
              </a:rPr>
              <a:t>deaf </a:t>
            </a:r>
            <a:r>
              <a:rPr dirty="0" sz="2400" spc="-35">
                <a:latin typeface="Arial"/>
                <a:cs typeface="Arial"/>
              </a:rPr>
              <a:t>people, </a:t>
            </a:r>
            <a:r>
              <a:rPr dirty="0" sz="2400" spc="20">
                <a:latin typeface="Arial"/>
                <a:cs typeface="Arial"/>
              </a:rPr>
              <a:t>including </a:t>
            </a:r>
            <a:r>
              <a:rPr dirty="0" sz="2400" spc="10">
                <a:latin typeface="Arial"/>
                <a:cs typeface="Arial"/>
              </a:rPr>
              <a:t>the </a:t>
            </a:r>
            <a:r>
              <a:rPr dirty="0" sz="2400" spc="15">
                <a:latin typeface="Arial"/>
                <a:cs typeface="Arial"/>
              </a:rPr>
              <a:t>provision </a:t>
            </a:r>
            <a:r>
              <a:rPr dirty="0" sz="2400" spc="85">
                <a:latin typeface="Arial"/>
                <a:cs typeface="Arial"/>
              </a:rPr>
              <a:t>of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sign</a:t>
            </a:r>
            <a:r>
              <a:rPr dirty="0" sz="2400" spc="-5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language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interpreters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in</a:t>
            </a:r>
            <a:r>
              <a:rPr dirty="0" sz="2400" spc="-7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the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work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environment.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2839" y="444500"/>
            <a:ext cx="2504440" cy="8788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8670" y="167957"/>
            <a:ext cx="3215640" cy="6356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 b="1">
                <a:latin typeface="Arial"/>
                <a:cs typeface="Arial"/>
              </a:rPr>
              <a:t>Case</a:t>
            </a:r>
            <a:r>
              <a:rPr dirty="0" spc="-55" b="1">
                <a:latin typeface="Arial"/>
                <a:cs typeface="Arial"/>
              </a:rPr>
              <a:t> </a:t>
            </a:r>
            <a:r>
              <a:rPr dirty="0" spc="-5" b="1">
                <a:latin typeface="Arial"/>
                <a:cs typeface="Arial"/>
              </a:rPr>
              <a:t>Studies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31557" y="1236172"/>
            <a:ext cx="10248265" cy="5053330"/>
          </a:xfrm>
          <a:prstGeom prst="rect">
            <a:avLst/>
          </a:prstGeom>
        </p:spPr>
        <p:txBody>
          <a:bodyPr wrap="square" lIns="0" tIns="933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35"/>
              </a:spcBef>
            </a:pP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A</a:t>
            </a:r>
            <a:r>
              <a:rPr dirty="0" sz="2800" spc="-1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Kenyan</a:t>
            </a:r>
            <a:r>
              <a:rPr dirty="0" sz="2800" spc="-3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lady</a:t>
            </a:r>
            <a:r>
              <a:rPr dirty="0" sz="2800" spc="-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Ms.</a:t>
            </a:r>
            <a:r>
              <a:rPr dirty="0" sz="2800" spc="-1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 spc="5">
                <a:solidFill>
                  <a:srgbClr val="4471C4"/>
                </a:solidFill>
                <a:latin typeface="Calibri"/>
                <a:cs typeface="Calibri"/>
              </a:rPr>
              <a:t>Cindy</a:t>
            </a:r>
            <a:r>
              <a:rPr dirty="0" sz="2800" spc="-2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Wangeci,</a:t>
            </a:r>
            <a:r>
              <a:rPr dirty="0" sz="2800" spc="-4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>
                <a:solidFill>
                  <a:srgbClr val="4471C4"/>
                </a:solidFill>
                <a:latin typeface="Calibri"/>
                <a:cs typeface="Calibri"/>
              </a:rPr>
              <a:t>29</a:t>
            </a:r>
            <a:r>
              <a:rPr dirty="0" sz="2800" spc="2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4471C4"/>
                </a:solidFill>
                <a:latin typeface="Calibri"/>
                <a:cs typeface="Calibri"/>
              </a:rPr>
              <a:t>years</a:t>
            </a:r>
            <a:r>
              <a:rPr dirty="0" sz="2800" spc="-15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4471C4"/>
                </a:solidFill>
                <a:latin typeface="Calibri"/>
                <a:cs typeface="Calibri"/>
              </a:rPr>
              <a:t>Deaf.</a:t>
            </a:r>
            <a:endParaRPr sz="2800">
              <a:latin typeface="Calibri"/>
              <a:cs typeface="Calibri"/>
            </a:endParaRPr>
          </a:p>
          <a:p>
            <a:pPr marL="354965" marR="7620" indent="-342900">
              <a:lnSpc>
                <a:spcPct val="79700"/>
              </a:lnSpc>
              <a:spcBef>
                <a:spcPts val="1035"/>
              </a:spcBef>
              <a:buSzPct val="81818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229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Kenyan</a:t>
            </a:r>
            <a:r>
              <a:rPr dirty="0" sz="2200" spc="229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lady</a:t>
            </a:r>
            <a:r>
              <a:rPr dirty="0" sz="2200" spc="23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Ms.</a:t>
            </a:r>
            <a:r>
              <a:rPr dirty="0" sz="2200" spc="229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Cindy</a:t>
            </a:r>
            <a:r>
              <a:rPr dirty="0" sz="2200" spc="23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Wangeci,</a:t>
            </a:r>
            <a:r>
              <a:rPr dirty="0" sz="2200" spc="2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is</a:t>
            </a:r>
            <a:r>
              <a:rPr dirty="0" sz="2200" spc="2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229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29-year-old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hotelier.</a:t>
            </a:r>
            <a:r>
              <a:rPr dirty="0" sz="2200" spc="229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She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became</a:t>
            </a:r>
            <a:r>
              <a:rPr dirty="0" sz="2200" spc="23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Deaf</a:t>
            </a:r>
            <a:r>
              <a:rPr dirty="0" sz="2200" spc="24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the </a:t>
            </a:r>
            <a:r>
              <a:rPr dirty="0" sz="2200" spc="-48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age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of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4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years,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she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went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through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Deaf</a:t>
            </a:r>
            <a:r>
              <a:rPr dirty="0" sz="2200" spc="-5">
                <a:latin typeface="Calibri"/>
                <a:cs typeface="Calibri"/>
              </a:rPr>
              <a:t> school.</a:t>
            </a:r>
            <a:endParaRPr sz="2200">
              <a:latin typeface="Calibri"/>
              <a:cs typeface="Calibri"/>
            </a:endParaRPr>
          </a:p>
          <a:p>
            <a:pPr marL="354965" marR="7620" indent="-342900">
              <a:lnSpc>
                <a:spcPct val="79500"/>
              </a:lnSpc>
              <a:spcBef>
                <a:spcPts val="1019"/>
              </a:spcBef>
              <a:buSzPct val="81818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200">
                <a:latin typeface="Calibri"/>
                <a:cs typeface="Calibri"/>
              </a:rPr>
              <a:t>Poverty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made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it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impossible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her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proceed</a:t>
            </a:r>
            <a:r>
              <a:rPr dirty="0" sz="2200" spc="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her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education,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she</a:t>
            </a:r>
            <a:r>
              <a:rPr dirty="0" sz="2200" spc="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enrolled</a:t>
            </a:r>
            <a:r>
              <a:rPr dirty="0" sz="2200" spc="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do</a:t>
            </a:r>
            <a:r>
              <a:rPr dirty="0" sz="2200" spc="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 </a:t>
            </a:r>
            <a:r>
              <a:rPr dirty="0" sz="2200" spc="-48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catering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course in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order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support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her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family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after </a:t>
            </a:r>
            <a:r>
              <a:rPr dirty="0" sz="2200" spc="-5">
                <a:latin typeface="Calibri"/>
                <a:cs typeface="Calibri"/>
              </a:rPr>
              <a:t>several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years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of staying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home.</a:t>
            </a:r>
            <a:endParaRPr sz="2200">
              <a:latin typeface="Calibri"/>
              <a:cs typeface="Calibri"/>
            </a:endParaRPr>
          </a:p>
          <a:p>
            <a:pPr marL="354965" marR="5715" indent="-342900">
              <a:lnSpc>
                <a:spcPts val="2120"/>
              </a:lnSpc>
              <a:spcBef>
                <a:spcPts val="990"/>
              </a:spcBef>
              <a:buSzPct val="81818"/>
              <a:buFont typeface="Wingdings"/>
              <a:buChar char=""/>
              <a:tabLst>
                <a:tab pos="354965" algn="l"/>
                <a:tab pos="355600" algn="l"/>
                <a:tab pos="1066800" algn="l"/>
                <a:tab pos="2491740" algn="l"/>
                <a:tab pos="3020695" algn="l"/>
                <a:tab pos="3510279" algn="l"/>
                <a:tab pos="4453255" algn="l"/>
                <a:tab pos="5735955" algn="l"/>
                <a:tab pos="6337935" algn="l"/>
                <a:tab pos="6939915" algn="l"/>
                <a:tab pos="7649209" algn="l"/>
                <a:tab pos="9450705" algn="l"/>
                <a:tab pos="9857105" algn="l"/>
              </a:tabLst>
            </a:pP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10">
                <a:latin typeface="Calibri"/>
                <a:cs typeface="Calibri"/>
              </a:rPr>
              <a:t>f</a:t>
            </a:r>
            <a:r>
              <a:rPr dirty="0" sz="2200">
                <a:latin typeface="Calibri"/>
                <a:cs typeface="Calibri"/>
              </a:rPr>
              <a:t>ter	gra</a:t>
            </a:r>
            <a:r>
              <a:rPr dirty="0" sz="2200" spc="-15">
                <a:latin typeface="Calibri"/>
                <a:cs typeface="Calibri"/>
              </a:rPr>
              <a:t>d</a:t>
            </a:r>
            <a:r>
              <a:rPr dirty="0" sz="2200" spc="-5">
                <a:latin typeface="Calibri"/>
                <a:cs typeface="Calibri"/>
              </a:rPr>
              <a:t>u</a:t>
            </a:r>
            <a:r>
              <a:rPr dirty="0" sz="2200" spc="5">
                <a:latin typeface="Calibri"/>
                <a:cs typeface="Calibri"/>
              </a:rPr>
              <a:t>a</a:t>
            </a:r>
            <a:r>
              <a:rPr dirty="0" sz="2200">
                <a:latin typeface="Calibri"/>
                <a:cs typeface="Calibri"/>
              </a:rPr>
              <a:t>t</a:t>
            </a:r>
            <a:r>
              <a:rPr dirty="0" sz="2200" spc="-25">
                <a:latin typeface="Calibri"/>
                <a:cs typeface="Calibri"/>
              </a:rPr>
              <a:t>i</a:t>
            </a:r>
            <a:r>
              <a:rPr dirty="0" sz="2200" spc="-5">
                <a:latin typeface="Calibri"/>
                <a:cs typeface="Calibri"/>
              </a:rPr>
              <a:t>n</a:t>
            </a:r>
            <a:r>
              <a:rPr dirty="0" sz="2200" spc="5">
                <a:latin typeface="Calibri"/>
                <a:cs typeface="Calibri"/>
              </a:rPr>
              <a:t>g</a:t>
            </a:r>
            <a:r>
              <a:rPr dirty="0" sz="2200">
                <a:latin typeface="Calibri"/>
                <a:cs typeface="Calibri"/>
              </a:rPr>
              <a:t>,	</a:t>
            </a:r>
            <a:r>
              <a:rPr dirty="0" sz="2200" spc="-5">
                <a:latin typeface="Calibri"/>
                <a:cs typeface="Calibri"/>
              </a:rPr>
              <a:t>sh</a:t>
            </a:r>
            <a:r>
              <a:rPr dirty="0" sz="2200">
                <a:latin typeface="Calibri"/>
                <a:cs typeface="Calibri"/>
              </a:rPr>
              <a:t>e	</a:t>
            </a:r>
            <a:r>
              <a:rPr dirty="0" sz="2200" spc="-5">
                <a:latin typeface="Calibri"/>
                <a:cs typeface="Calibri"/>
              </a:rPr>
              <a:t>di</a:t>
            </a:r>
            <a:r>
              <a:rPr dirty="0" sz="2200">
                <a:latin typeface="Calibri"/>
                <a:cs typeface="Calibri"/>
              </a:rPr>
              <a:t>d	</a:t>
            </a:r>
            <a:r>
              <a:rPr dirty="0" sz="2200" spc="-5">
                <a:latin typeface="Calibri"/>
                <a:cs typeface="Calibri"/>
              </a:rPr>
              <a:t>se</a:t>
            </a:r>
            <a:r>
              <a:rPr dirty="0" sz="2200" spc="5">
                <a:latin typeface="Calibri"/>
                <a:cs typeface="Calibri"/>
              </a:rPr>
              <a:t>v</a:t>
            </a:r>
            <a:r>
              <a:rPr dirty="0" sz="2200">
                <a:latin typeface="Calibri"/>
                <a:cs typeface="Calibri"/>
              </a:rPr>
              <a:t>eral	i</a:t>
            </a:r>
            <a:r>
              <a:rPr dirty="0" sz="2200" spc="-25">
                <a:latin typeface="Calibri"/>
                <a:cs typeface="Calibri"/>
              </a:rPr>
              <a:t>n</a:t>
            </a:r>
            <a:r>
              <a:rPr dirty="0" sz="2200">
                <a:latin typeface="Calibri"/>
                <a:cs typeface="Calibri"/>
              </a:rPr>
              <a:t>te</a:t>
            </a:r>
            <a:r>
              <a:rPr dirty="0" sz="2200" spc="-10">
                <a:latin typeface="Calibri"/>
                <a:cs typeface="Calibri"/>
              </a:rPr>
              <a:t>r</a:t>
            </a:r>
            <a:r>
              <a:rPr dirty="0" sz="2200" spc="-5">
                <a:latin typeface="Calibri"/>
                <a:cs typeface="Calibri"/>
              </a:rPr>
              <a:t>ns</a:t>
            </a:r>
            <a:r>
              <a:rPr dirty="0" sz="2200" spc="5">
                <a:latin typeface="Calibri"/>
                <a:cs typeface="Calibri"/>
              </a:rPr>
              <a:t>h</a:t>
            </a:r>
            <a:r>
              <a:rPr dirty="0" sz="2200" spc="-30">
                <a:latin typeface="Calibri"/>
                <a:cs typeface="Calibri"/>
              </a:rPr>
              <a:t>i</a:t>
            </a:r>
            <a:r>
              <a:rPr dirty="0" sz="2200">
                <a:latin typeface="Calibri"/>
                <a:cs typeface="Calibri"/>
              </a:rPr>
              <a:t>p	</a:t>
            </a:r>
            <a:r>
              <a:rPr dirty="0" sz="2200" spc="-5">
                <a:latin typeface="Calibri"/>
                <a:cs typeface="Calibri"/>
              </a:rPr>
              <a:t>job</a:t>
            </a:r>
            <a:r>
              <a:rPr dirty="0" sz="2200">
                <a:latin typeface="Calibri"/>
                <a:cs typeface="Calibri"/>
              </a:rPr>
              <a:t>s	t</a:t>
            </a:r>
            <a:r>
              <a:rPr dirty="0" sz="2200" spc="5">
                <a:latin typeface="Calibri"/>
                <a:cs typeface="Calibri"/>
              </a:rPr>
              <a:t>h</a:t>
            </a:r>
            <a:r>
              <a:rPr dirty="0" sz="2200">
                <a:latin typeface="Calibri"/>
                <a:cs typeface="Calibri"/>
              </a:rPr>
              <a:t>at	were	</a:t>
            </a:r>
            <a:r>
              <a:rPr dirty="0" sz="2200" spc="-10">
                <a:latin typeface="Calibri"/>
                <a:cs typeface="Calibri"/>
              </a:rPr>
              <a:t>r</a:t>
            </a:r>
            <a:r>
              <a:rPr dirty="0" sz="2200">
                <a:latin typeface="Calibri"/>
                <a:cs typeface="Calibri"/>
              </a:rPr>
              <a:t>ecomme</a:t>
            </a:r>
            <a:r>
              <a:rPr dirty="0" sz="2200" spc="5">
                <a:latin typeface="Calibri"/>
                <a:cs typeface="Calibri"/>
              </a:rPr>
              <a:t>n</a:t>
            </a:r>
            <a:r>
              <a:rPr dirty="0" sz="2200" spc="-5">
                <a:latin typeface="Calibri"/>
                <a:cs typeface="Calibri"/>
              </a:rPr>
              <a:t>d</a:t>
            </a:r>
            <a:r>
              <a:rPr dirty="0" sz="2200" spc="5">
                <a:latin typeface="Calibri"/>
                <a:cs typeface="Calibri"/>
              </a:rPr>
              <a:t>e</a:t>
            </a:r>
            <a:r>
              <a:rPr dirty="0" sz="2200">
                <a:latin typeface="Calibri"/>
                <a:cs typeface="Calibri"/>
              </a:rPr>
              <a:t>d	by	</a:t>
            </a:r>
            <a:r>
              <a:rPr dirty="0" sz="2200" spc="-20">
                <a:latin typeface="Calibri"/>
                <a:cs typeface="Calibri"/>
              </a:rPr>
              <a:t>t</a:t>
            </a:r>
            <a:r>
              <a:rPr dirty="0" sz="2200" spc="-5">
                <a:latin typeface="Calibri"/>
                <a:cs typeface="Calibri"/>
              </a:rPr>
              <a:t>he  </a:t>
            </a:r>
            <a:r>
              <a:rPr dirty="0" sz="2200">
                <a:latin typeface="Calibri"/>
                <a:cs typeface="Calibri"/>
              </a:rPr>
              <a:t>institution,</a:t>
            </a:r>
            <a:r>
              <a:rPr dirty="0" sz="2200" spc="-4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but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she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was unable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 </a:t>
            </a:r>
            <a:r>
              <a:rPr dirty="0" sz="2200" spc="-5">
                <a:latin typeface="Calibri"/>
                <a:cs typeface="Calibri"/>
              </a:rPr>
              <a:t>secure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job.</a:t>
            </a:r>
            <a:endParaRPr sz="2200">
              <a:latin typeface="Calibri"/>
              <a:cs typeface="Calibri"/>
            </a:endParaRPr>
          </a:p>
          <a:p>
            <a:pPr marL="354965" indent="-342900">
              <a:lnSpc>
                <a:spcPts val="2380"/>
              </a:lnSpc>
              <a:spcBef>
                <a:spcPts val="475"/>
              </a:spcBef>
              <a:buSzPct val="81818"/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dirty="0" sz="2200">
                <a:latin typeface="Calibri"/>
                <a:cs typeface="Calibri"/>
              </a:rPr>
              <a:t>Recently</a:t>
            </a:r>
            <a:r>
              <a:rPr dirty="0" sz="2200" spc="7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she</a:t>
            </a:r>
            <a:r>
              <a:rPr dirty="0" sz="2200" spc="7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got</a:t>
            </a:r>
            <a:r>
              <a:rPr dirty="0" sz="2200" spc="7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</a:t>
            </a:r>
            <a:r>
              <a:rPr dirty="0" sz="2200" spc="7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job</a:t>
            </a:r>
            <a:r>
              <a:rPr dirty="0" sz="2200" spc="5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6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Safari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Park</a:t>
            </a:r>
            <a:r>
              <a:rPr dirty="0" sz="2200" spc="6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Hotel</a:t>
            </a:r>
            <a:r>
              <a:rPr dirty="0" sz="2200" spc="7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 spc="5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Nairobi</a:t>
            </a:r>
            <a:r>
              <a:rPr dirty="0" sz="2200" spc="6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through</a:t>
            </a:r>
            <a:r>
              <a:rPr dirty="0" sz="2200" spc="6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her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friend,</a:t>
            </a:r>
            <a:r>
              <a:rPr dirty="0" sz="2200" spc="6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unfortunately</a:t>
            </a:r>
            <a:endParaRPr sz="2200">
              <a:latin typeface="Calibri"/>
              <a:cs typeface="Calibri"/>
            </a:endParaRPr>
          </a:p>
          <a:p>
            <a:pPr marL="354965">
              <a:lnSpc>
                <a:spcPts val="2380"/>
              </a:lnSpc>
            </a:pPr>
            <a:r>
              <a:rPr dirty="0" sz="2200">
                <a:latin typeface="Calibri"/>
                <a:cs typeface="Calibri"/>
              </a:rPr>
              <a:t>the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hotel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does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not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have</a:t>
            </a:r>
            <a:r>
              <a:rPr dirty="0" sz="2200" spc="-5">
                <a:latin typeface="Calibri"/>
                <a:cs typeface="Calibri"/>
              </a:rPr>
              <a:t> sign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language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interpreters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at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all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times.</a:t>
            </a:r>
            <a:endParaRPr sz="2200">
              <a:latin typeface="Calibri"/>
              <a:cs typeface="Calibri"/>
            </a:endParaRPr>
          </a:p>
          <a:p>
            <a:pPr algn="just" marL="354965" marR="5715" indent="-342900">
              <a:lnSpc>
                <a:spcPct val="80100"/>
              </a:lnSpc>
              <a:spcBef>
                <a:spcPts val="985"/>
              </a:spcBef>
              <a:buSzPct val="81818"/>
              <a:buFont typeface="Wingdings"/>
              <a:buChar char=""/>
              <a:tabLst>
                <a:tab pos="355600" algn="l"/>
              </a:tabLst>
            </a:pPr>
            <a:r>
              <a:rPr dirty="0" sz="2200">
                <a:latin typeface="Calibri"/>
                <a:cs typeface="Calibri"/>
              </a:rPr>
              <a:t>She </a:t>
            </a:r>
            <a:r>
              <a:rPr dirty="0" sz="2200" spc="-5">
                <a:latin typeface="Calibri"/>
                <a:cs typeface="Calibri"/>
              </a:rPr>
              <a:t>works in </a:t>
            </a:r>
            <a:r>
              <a:rPr dirty="0" sz="2200">
                <a:latin typeface="Calibri"/>
                <a:cs typeface="Calibri"/>
              </a:rPr>
              <a:t>the </a:t>
            </a:r>
            <a:r>
              <a:rPr dirty="0" sz="2200" spc="-5">
                <a:latin typeface="Calibri"/>
                <a:cs typeface="Calibri"/>
              </a:rPr>
              <a:t>kitchen. She shared that she doesn’t </a:t>
            </a:r>
            <a:r>
              <a:rPr dirty="0" sz="2200">
                <a:latin typeface="Calibri"/>
                <a:cs typeface="Calibri"/>
              </a:rPr>
              <a:t>interact with the staff </a:t>
            </a:r>
            <a:r>
              <a:rPr dirty="0" sz="2200" spc="-10">
                <a:latin typeface="Calibri"/>
                <a:cs typeface="Calibri"/>
              </a:rPr>
              <a:t>and </a:t>
            </a:r>
            <a:r>
              <a:rPr dirty="0" sz="2200" spc="-5">
                <a:latin typeface="Calibri"/>
                <a:cs typeface="Calibri"/>
              </a:rPr>
              <a:t> management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since</a:t>
            </a:r>
            <a:r>
              <a:rPr dirty="0" sz="2200" spc="-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her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work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is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demanding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and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exhausting</a:t>
            </a:r>
            <a:r>
              <a:rPr dirty="0" sz="2200" spc="-5">
                <a:latin typeface="Calibri"/>
                <a:cs typeface="Calibri"/>
              </a:rPr>
              <a:t> especially</a:t>
            </a:r>
            <a:r>
              <a:rPr dirty="0" sz="2200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during </a:t>
            </a:r>
            <a:r>
              <a:rPr dirty="0" sz="2200" spc="-5">
                <a:latin typeface="Calibri"/>
                <a:cs typeface="Calibri"/>
              </a:rPr>
              <a:t> conferences and </a:t>
            </a:r>
            <a:r>
              <a:rPr dirty="0" sz="2200" spc="-10">
                <a:latin typeface="Calibri"/>
                <a:cs typeface="Calibri"/>
              </a:rPr>
              <a:t>with </a:t>
            </a:r>
            <a:r>
              <a:rPr dirty="0" sz="2200" spc="-5">
                <a:latin typeface="Calibri"/>
                <a:cs typeface="Calibri"/>
              </a:rPr>
              <a:t>COVID-19 pandemics, </a:t>
            </a:r>
            <a:r>
              <a:rPr dirty="0" sz="2200">
                <a:latin typeface="Calibri"/>
                <a:cs typeface="Calibri"/>
              </a:rPr>
              <a:t>the </a:t>
            </a:r>
            <a:r>
              <a:rPr dirty="0" sz="2200" spc="-5">
                <a:latin typeface="Calibri"/>
                <a:cs typeface="Calibri"/>
              </a:rPr>
              <a:t>use of masks </a:t>
            </a:r>
            <a:r>
              <a:rPr dirty="0" sz="2200">
                <a:latin typeface="Calibri"/>
                <a:cs typeface="Calibri"/>
              </a:rPr>
              <a:t>at </a:t>
            </a:r>
            <a:r>
              <a:rPr dirty="0" sz="2200" spc="-5">
                <a:latin typeface="Calibri"/>
                <a:cs typeface="Calibri"/>
              </a:rPr>
              <a:t>work, </a:t>
            </a:r>
            <a:r>
              <a:rPr dirty="0" sz="2200">
                <a:latin typeface="Calibri"/>
                <a:cs typeface="Calibri"/>
              </a:rPr>
              <a:t>has been a 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challenge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to her</a:t>
            </a:r>
            <a:r>
              <a:rPr dirty="0" sz="2200" spc="-2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during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communication.</a:t>
            </a:r>
            <a:endParaRPr sz="2200">
              <a:latin typeface="Calibri"/>
              <a:cs typeface="Calibri"/>
            </a:endParaRPr>
          </a:p>
          <a:p>
            <a:pPr algn="just" marL="354965" indent="-342900">
              <a:lnSpc>
                <a:spcPts val="2370"/>
              </a:lnSpc>
              <a:spcBef>
                <a:spcPts val="480"/>
              </a:spcBef>
              <a:buSzPct val="81818"/>
              <a:buFont typeface="Wingdings"/>
              <a:buChar char=""/>
              <a:tabLst>
                <a:tab pos="355600" algn="l"/>
              </a:tabLst>
            </a:pPr>
            <a:r>
              <a:rPr dirty="0" sz="2200">
                <a:latin typeface="Calibri"/>
                <a:cs typeface="Calibri"/>
              </a:rPr>
              <a:t>She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recommends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that</a:t>
            </a:r>
            <a:r>
              <a:rPr dirty="0" sz="2200" spc="19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more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awareness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on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persons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with</a:t>
            </a:r>
            <a:r>
              <a:rPr dirty="0" sz="2200" spc="215">
                <a:latin typeface="Calibri"/>
                <a:cs typeface="Calibri"/>
              </a:rPr>
              <a:t> </a:t>
            </a:r>
            <a:r>
              <a:rPr dirty="0" sz="2200" spc="-10">
                <a:latin typeface="Calibri"/>
                <a:cs typeface="Calibri"/>
              </a:rPr>
              <a:t>Disabilities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and</a:t>
            </a:r>
            <a:r>
              <a:rPr dirty="0" sz="2200" spc="2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employment</a:t>
            </a:r>
            <a:endParaRPr sz="2200">
              <a:latin typeface="Calibri"/>
              <a:cs typeface="Calibri"/>
            </a:endParaRPr>
          </a:p>
          <a:p>
            <a:pPr algn="just" marL="354965">
              <a:lnSpc>
                <a:spcPts val="2370"/>
              </a:lnSpc>
            </a:pPr>
            <a:r>
              <a:rPr dirty="0" sz="2200" spc="-5">
                <a:latin typeface="Calibri"/>
                <a:cs typeface="Calibri"/>
              </a:rPr>
              <a:t>not</a:t>
            </a:r>
            <a:r>
              <a:rPr dirty="0" sz="2200" spc="1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only</a:t>
            </a:r>
            <a:r>
              <a:rPr dirty="0" sz="2200" spc="-1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</a:t>
            </a:r>
            <a:r>
              <a:rPr dirty="0" sz="2200" spc="-5">
                <a:latin typeface="Calibri"/>
                <a:cs typeface="Calibri"/>
              </a:rPr>
              <a:t> those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in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white collar</a:t>
            </a:r>
            <a:r>
              <a:rPr dirty="0" sz="2200" spc="-15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jobs,</a:t>
            </a:r>
            <a:r>
              <a:rPr dirty="0" sz="2200" spc="1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especially</a:t>
            </a:r>
            <a:r>
              <a:rPr dirty="0" sz="2200" spc="-3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for the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Deaf</a:t>
            </a:r>
            <a:r>
              <a:rPr dirty="0" sz="2200" spc="-30">
                <a:latin typeface="Calibri"/>
                <a:cs typeface="Calibri"/>
              </a:rPr>
              <a:t> </a:t>
            </a:r>
            <a:r>
              <a:rPr dirty="0" sz="2200" spc="-5">
                <a:latin typeface="Calibri"/>
                <a:cs typeface="Calibri"/>
              </a:rPr>
              <a:t>should</a:t>
            </a:r>
            <a:r>
              <a:rPr dirty="0" sz="2200" spc="-20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be</a:t>
            </a:r>
            <a:r>
              <a:rPr dirty="0" sz="2200" spc="5">
                <a:latin typeface="Calibri"/>
                <a:cs typeface="Calibri"/>
              </a:rPr>
              <a:t> </a:t>
            </a:r>
            <a:r>
              <a:rPr dirty="0" sz="2200">
                <a:latin typeface="Calibri"/>
                <a:cs typeface="Calibri"/>
              </a:rPr>
              <a:t>done.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20109" y="202946"/>
            <a:ext cx="55264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14" b="1">
                <a:solidFill>
                  <a:srgbClr val="247DC4"/>
                </a:solidFill>
                <a:latin typeface="Arial"/>
                <a:cs typeface="Arial"/>
              </a:rPr>
              <a:t>Legal</a:t>
            </a:r>
            <a:r>
              <a:rPr dirty="0" sz="3500" spc="-130" b="1">
                <a:solidFill>
                  <a:srgbClr val="247DC4"/>
                </a:solidFill>
                <a:latin typeface="Arial"/>
                <a:cs typeface="Arial"/>
              </a:rPr>
              <a:t> </a:t>
            </a:r>
            <a:r>
              <a:rPr dirty="0" sz="3500" spc="-114" b="1">
                <a:solidFill>
                  <a:srgbClr val="247DC4"/>
                </a:solidFill>
                <a:latin typeface="Arial"/>
                <a:cs typeface="Arial"/>
              </a:rPr>
              <a:t>Frameworks</a:t>
            </a:r>
            <a:r>
              <a:rPr dirty="0" sz="3500" spc="-130" b="1">
                <a:solidFill>
                  <a:srgbClr val="247DC4"/>
                </a:solidFill>
                <a:latin typeface="Arial"/>
                <a:cs typeface="Arial"/>
              </a:rPr>
              <a:t> </a:t>
            </a:r>
            <a:r>
              <a:rPr dirty="0" sz="3500" spc="-114" b="1">
                <a:solidFill>
                  <a:srgbClr val="247DC4"/>
                </a:solidFill>
                <a:latin typeface="Arial"/>
                <a:cs typeface="Arial"/>
              </a:rPr>
              <a:t>in</a:t>
            </a:r>
            <a:r>
              <a:rPr dirty="0" sz="3500" spc="-120" b="1">
                <a:solidFill>
                  <a:srgbClr val="247DC4"/>
                </a:solidFill>
                <a:latin typeface="Arial"/>
                <a:cs typeface="Arial"/>
              </a:rPr>
              <a:t> </a:t>
            </a:r>
            <a:r>
              <a:rPr dirty="0" sz="3500" spc="-160" b="1">
                <a:solidFill>
                  <a:srgbClr val="247DC4"/>
                </a:solidFill>
                <a:latin typeface="Arial"/>
                <a:cs typeface="Arial"/>
              </a:rPr>
              <a:t>Kenya</a:t>
            </a:r>
            <a:endParaRPr sz="3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337" y="1567434"/>
            <a:ext cx="11008995" cy="5220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023619" marR="5080" indent="-287020">
              <a:lnSpc>
                <a:spcPct val="100000"/>
              </a:lnSpc>
              <a:spcBef>
                <a:spcPts val="100"/>
              </a:spcBef>
              <a:buClr>
                <a:srgbClr val="252525"/>
              </a:buClr>
              <a:buFont typeface="Wingdings"/>
              <a:buChar char=""/>
              <a:tabLst>
                <a:tab pos="1023619" algn="l"/>
              </a:tabLst>
            </a:pPr>
            <a:r>
              <a:rPr dirty="0" sz="2400" spc="-60">
                <a:latin typeface="Arial"/>
                <a:cs typeface="Arial"/>
              </a:rPr>
              <a:t>Kenya </a:t>
            </a:r>
            <a:r>
              <a:rPr dirty="0" sz="2400" spc="-5">
                <a:latin typeface="Arial"/>
                <a:cs typeface="Arial"/>
              </a:rPr>
              <a:t>has </a:t>
            </a:r>
            <a:r>
              <a:rPr dirty="0" sz="2400" spc="20">
                <a:latin typeface="Arial"/>
                <a:cs typeface="Arial"/>
              </a:rPr>
              <a:t>introduced </a:t>
            </a:r>
            <a:r>
              <a:rPr dirty="0" sz="2400" spc="-25">
                <a:latin typeface="Arial"/>
                <a:cs typeface="Arial"/>
              </a:rPr>
              <a:t>an </a:t>
            </a:r>
            <a:r>
              <a:rPr dirty="0" sz="2400" spc="25">
                <a:latin typeface="Arial"/>
                <a:cs typeface="Arial"/>
              </a:rPr>
              <a:t>anti-discrimination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equality </a:t>
            </a:r>
            <a:r>
              <a:rPr dirty="0" sz="2400" spc="25">
                <a:latin typeface="Arial"/>
                <a:cs typeface="Arial"/>
              </a:rPr>
              <a:t>legislation </a:t>
            </a:r>
            <a:r>
              <a:rPr dirty="0" sz="2400" spc="85">
                <a:latin typeface="Arial"/>
                <a:cs typeface="Arial"/>
              </a:rPr>
              <a:t>to </a:t>
            </a:r>
            <a:r>
              <a:rPr dirty="0" sz="2400" spc="90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ensure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equal</a:t>
            </a:r>
            <a:r>
              <a:rPr dirty="0" sz="2400" spc="-40">
                <a:latin typeface="Arial"/>
                <a:cs typeface="Arial"/>
              </a:rPr>
              <a:t> </a:t>
            </a:r>
            <a:r>
              <a:rPr dirty="0" sz="2400" spc="30">
                <a:latin typeface="Arial"/>
                <a:cs typeface="Arial"/>
              </a:rPr>
              <a:t>treatment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95">
                <a:latin typeface="Arial"/>
                <a:cs typeface="Arial"/>
              </a:rPr>
              <a:t>of</a:t>
            </a:r>
            <a:r>
              <a:rPr dirty="0" sz="2400" spc="-25">
                <a:latin typeface="Arial"/>
                <a:cs typeface="Arial"/>
              </a:rPr>
              <a:t> </a:t>
            </a:r>
            <a:r>
              <a:rPr dirty="0" sz="2400" spc="-20">
                <a:latin typeface="Arial"/>
                <a:cs typeface="Arial"/>
              </a:rPr>
              <a:t>Deaf </a:t>
            </a:r>
            <a:r>
              <a:rPr dirty="0" sz="2400" spc="-30">
                <a:latin typeface="Arial"/>
                <a:cs typeface="Arial"/>
              </a:rPr>
              <a:t>people,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which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covers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15">
                <a:latin typeface="Arial"/>
                <a:cs typeface="Arial"/>
              </a:rPr>
              <a:t>the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45">
                <a:latin typeface="Arial"/>
                <a:cs typeface="Arial"/>
              </a:rPr>
              <a:t>different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phases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90">
                <a:latin typeface="Arial"/>
                <a:cs typeface="Arial"/>
              </a:rPr>
              <a:t>of </a:t>
            </a:r>
            <a:r>
              <a:rPr dirty="0" sz="2400" spc="-5">
                <a:latin typeface="Arial"/>
                <a:cs typeface="Arial"/>
              </a:rPr>
              <a:t>employment, </a:t>
            </a:r>
            <a:r>
              <a:rPr dirty="0" sz="2400" spc="15">
                <a:latin typeface="Arial"/>
                <a:cs typeface="Arial"/>
              </a:rPr>
              <a:t>such </a:t>
            </a:r>
            <a:r>
              <a:rPr dirty="0" sz="2400">
                <a:latin typeface="Arial"/>
                <a:cs typeface="Arial"/>
              </a:rPr>
              <a:t>as </a:t>
            </a:r>
            <a:r>
              <a:rPr dirty="0" sz="2400" spc="25">
                <a:latin typeface="Arial"/>
                <a:cs typeface="Arial"/>
              </a:rPr>
              <a:t>job </a:t>
            </a:r>
            <a:r>
              <a:rPr dirty="0" sz="2400" spc="15">
                <a:latin typeface="Arial"/>
                <a:cs typeface="Arial"/>
              </a:rPr>
              <a:t>promotion, </a:t>
            </a:r>
            <a:r>
              <a:rPr dirty="0" sz="2400" spc="-15">
                <a:latin typeface="Arial"/>
                <a:cs typeface="Arial"/>
              </a:rPr>
              <a:t>hiring, career </a:t>
            </a:r>
            <a:r>
              <a:rPr dirty="0" sz="2400" spc="5">
                <a:latin typeface="Arial"/>
                <a:cs typeface="Arial"/>
              </a:rPr>
              <a:t>development </a:t>
            </a:r>
            <a:r>
              <a:rPr dirty="0" sz="2400" spc="-20">
                <a:latin typeface="Arial"/>
                <a:cs typeface="Arial"/>
              </a:rPr>
              <a:t>and 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40">
                <a:latin typeface="Arial"/>
                <a:cs typeface="Arial"/>
              </a:rPr>
              <a:t>dismissal </a:t>
            </a:r>
            <a:r>
              <a:rPr dirty="0" sz="2400" spc="-15">
                <a:latin typeface="Arial"/>
                <a:cs typeface="Arial"/>
              </a:rPr>
              <a:t>procedures, </a:t>
            </a:r>
            <a:r>
              <a:rPr dirty="0" sz="2400" spc="-5">
                <a:latin typeface="Arial"/>
                <a:cs typeface="Arial"/>
              </a:rPr>
              <a:t>as </a:t>
            </a:r>
            <a:r>
              <a:rPr dirty="0" sz="2400" spc="15">
                <a:latin typeface="Arial"/>
                <a:cs typeface="Arial"/>
              </a:rPr>
              <a:t>well </a:t>
            </a:r>
            <a:r>
              <a:rPr dirty="0" sz="2400">
                <a:latin typeface="Arial"/>
                <a:cs typeface="Arial"/>
              </a:rPr>
              <a:t>as </a:t>
            </a:r>
            <a:r>
              <a:rPr dirty="0" sz="2400" spc="10">
                <a:latin typeface="Arial"/>
                <a:cs typeface="Arial"/>
              </a:rPr>
              <a:t>issues such </a:t>
            </a:r>
            <a:r>
              <a:rPr dirty="0" sz="2400" spc="-5">
                <a:latin typeface="Arial"/>
                <a:cs typeface="Arial"/>
              </a:rPr>
              <a:t>as </a:t>
            </a:r>
            <a:r>
              <a:rPr dirty="0" sz="2400" spc="-10">
                <a:latin typeface="Arial"/>
                <a:cs typeface="Arial"/>
              </a:rPr>
              <a:t>education, </a:t>
            </a:r>
            <a:r>
              <a:rPr dirty="0" sz="2400" spc="30">
                <a:latin typeface="Arial"/>
                <a:cs typeface="Arial"/>
              </a:rPr>
              <a:t>transport </a:t>
            </a:r>
            <a:r>
              <a:rPr dirty="0" sz="2400" spc="-20">
                <a:latin typeface="Arial"/>
                <a:cs typeface="Arial"/>
              </a:rPr>
              <a:t>and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35">
                <a:latin typeface="Arial"/>
                <a:cs typeface="Arial"/>
              </a:rPr>
              <a:t>built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environment.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252525"/>
              </a:buClr>
              <a:buFont typeface="Wingdings"/>
              <a:buChar char=""/>
            </a:pPr>
            <a:endParaRPr sz="2500">
              <a:latin typeface="Arial"/>
              <a:cs typeface="Arial"/>
            </a:endParaRPr>
          </a:p>
          <a:p>
            <a:pPr algn="just" marL="1023619" marR="6350" indent="-287020">
              <a:lnSpc>
                <a:spcPct val="100000"/>
              </a:lnSpc>
              <a:buFont typeface="Wingdings"/>
              <a:buChar char=""/>
              <a:tabLst>
                <a:tab pos="1023619" algn="l"/>
              </a:tabLst>
            </a:pPr>
            <a:r>
              <a:rPr dirty="0" sz="2400" spc="-35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400" spc="-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Promulgated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5">
                <a:solidFill>
                  <a:srgbClr val="252525"/>
                </a:solidFill>
                <a:latin typeface="Arial"/>
                <a:cs typeface="Arial"/>
              </a:rPr>
              <a:t>Kenya</a:t>
            </a:r>
            <a:r>
              <a:rPr dirty="0" sz="24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25">
                <a:solidFill>
                  <a:srgbClr val="252525"/>
                </a:solidFill>
                <a:latin typeface="Arial"/>
                <a:cs typeface="Arial"/>
              </a:rPr>
              <a:t>Constitution</a:t>
            </a:r>
            <a:r>
              <a:rPr dirty="0" sz="2400" spc="3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2010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provision</a:t>
            </a:r>
            <a:r>
              <a:rPr dirty="0" sz="240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equality,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45">
                <a:latin typeface="Arial"/>
                <a:cs typeface="Arial"/>
              </a:rPr>
              <a:t>For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instance, </a:t>
            </a:r>
            <a:r>
              <a:rPr dirty="0" sz="2400" spc="25">
                <a:latin typeface="Arial"/>
                <a:cs typeface="Arial"/>
              </a:rPr>
              <a:t>subsection </a:t>
            </a:r>
            <a:r>
              <a:rPr dirty="0" sz="2400" spc="15">
                <a:latin typeface="Arial"/>
                <a:cs typeface="Arial"/>
              </a:rPr>
              <a:t>18(3) </a:t>
            </a:r>
            <a:r>
              <a:rPr dirty="0" sz="2400" spc="90">
                <a:latin typeface="Arial"/>
                <a:cs typeface="Arial"/>
              </a:rPr>
              <a:t>of </a:t>
            </a:r>
            <a:r>
              <a:rPr dirty="0" sz="2400" spc="10">
                <a:latin typeface="Arial"/>
                <a:cs typeface="Arial"/>
              </a:rPr>
              <a:t>the </a:t>
            </a:r>
            <a:r>
              <a:rPr dirty="0" sz="2400" spc="25">
                <a:latin typeface="Arial"/>
                <a:cs typeface="Arial"/>
              </a:rPr>
              <a:t>Constitution </a:t>
            </a:r>
            <a:r>
              <a:rPr dirty="0" sz="2400" spc="-30">
                <a:latin typeface="Arial"/>
                <a:cs typeface="Arial"/>
              </a:rPr>
              <a:t>2010, </a:t>
            </a:r>
            <a:r>
              <a:rPr dirty="0" sz="2400" spc="5">
                <a:latin typeface="Arial"/>
                <a:cs typeface="Arial"/>
              </a:rPr>
              <a:t>provides </a:t>
            </a:r>
            <a:r>
              <a:rPr dirty="0" sz="2400" spc="70">
                <a:latin typeface="Arial"/>
                <a:cs typeface="Arial"/>
              </a:rPr>
              <a:t>for </a:t>
            </a:r>
            <a:r>
              <a:rPr dirty="0" sz="2400" spc="10">
                <a:latin typeface="Arial"/>
                <a:cs typeface="Arial"/>
              </a:rPr>
              <a:t>special </a:t>
            </a:r>
            <a:r>
              <a:rPr dirty="0" sz="2400" spc="15">
                <a:latin typeface="Arial"/>
                <a:cs typeface="Arial"/>
              </a:rPr>
              <a:t> </a:t>
            </a:r>
            <a:r>
              <a:rPr dirty="0" sz="2400" spc="30">
                <a:latin typeface="Arial"/>
                <a:cs typeface="Arial"/>
              </a:rPr>
              <a:t>schools </a:t>
            </a:r>
            <a:r>
              <a:rPr dirty="0" sz="2400" spc="-15">
                <a:latin typeface="Arial"/>
                <a:cs typeface="Arial"/>
              </a:rPr>
              <a:t>and </a:t>
            </a:r>
            <a:r>
              <a:rPr dirty="0" sz="2400" spc="45">
                <a:latin typeface="Arial"/>
                <a:cs typeface="Arial"/>
              </a:rPr>
              <a:t>institutions </a:t>
            </a:r>
            <a:r>
              <a:rPr dirty="0" sz="2400" spc="70">
                <a:latin typeface="Arial"/>
                <a:cs typeface="Arial"/>
              </a:rPr>
              <a:t>for </a:t>
            </a:r>
            <a:r>
              <a:rPr dirty="0" sz="2400" spc="5">
                <a:latin typeface="Arial"/>
                <a:cs typeface="Arial"/>
              </a:rPr>
              <a:t>the </a:t>
            </a:r>
            <a:r>
              <a:rPr dirty="0" sz="2400" spc="-25">
                <a:latin typeface="Arial"/>
                <a:cs typeface="Arial"/>
              </a:rPr>
              <a:t>deaf, </a:t>
            </a:r>
            <a:r>
              <a:rPr dirty="0" sz="2400" spc="15">
                <a:latin typeface="Arial"/>
                <a:cs typeface="Arial"/>
              </a:rPr>
              <a:t>blind </a:t>
            </a:r>
            <a:r>
              <a:rPr dirty="0" sz="2400" spc="-15">
                <a:latin typeface="Arial"/>
                <a:cs typeface="Arial"/>
              </a:rPr>
              <a:t>and </a:t>
            </a:r>
            <a:r>
              <a:rPr dirty="0" sz="2400" spc="10">
                <a:latin typeface="Arial"/>
                <a:cs typeface="Arial"/>
              </a:rPr>
              <a:t>other </a:t>
            </a:r>
            <a:r>
              <a:rPr dirty="0" sz="2400" spc="15">
                <a:latin typeface="Arial"/>
                <a:cs typeface="Arial"/>
              </a:rPr>
              <a:t>mentally </a:t>
            </a:r>
            <a:r>
              <a:rPr dirty="0" sz="2400">
                <a:latin typeface="Arial"/>
                <a:cs typeface="Arial"/>
              </a:rPr>
              <a:t>retarded </a:t>
            </a:r>
            <a:r>
              <a:rPr dirty="0" sz="2400" spc="5">
                <a:latin typeface="Arial"/>
                <a:cs typeface="Arial"/>
              </a:rPr>
              <a:t> persons</a:t>
            </a:r>
            <a:r>
              <a:rPr dirty="0" sz="2400" spc="-50">
                <a:latin typeface="Arial"/>
                <a:cs typeface="Arial"/>
              </a:rPr>
              <a:t> </a:t>
            </a:r>
            <a:r>
              <a:rPr dirty="0" sz="2400" spc="70">
                <a:latin typeface="Arial"/>
                <a:cs typeface="Arial"/>
              </a:rPr>
              <a:t>to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-30">
                <a:latin typeface="Arial"/>
                <a:cs typeface="Arial"/>
              </a:rPr>
              <a:t>be</a:t>
            </a:r>
            <a:r>
              <a:rPr dirty="0" sz="2400" spc="-60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established.</a:t>
            </a:r>
            <a:endParaRPr sz="2400">
              <a:latin typeface="Arial"/>
              <a:cs typeface="Arial"/>
            </a:endParaRPr>
          </a:p>
          <a:p>
            <a:pPr algn="just" marL="1023619" marR="6350" indent="-287020">
              <a:lnSpc>
                <a:spcPct val="100000"/>
              </a:lnSpc>
              <a:spcBef>
                <a:spcPts val="5"/>
              </a:spcBef>
              <a:buClr>
                <a:srgbClr val="252525"/>
              </a:buClr>
              <a:buFont typeface="Wingdings"/>
              <a:buChar char=""/>
              <a:tabLst>
                <a:tab pos="1023619" algn="l"/>
              </a:tabLst>
            </a:pPr>
            <a:r>
              <a:rPr dirty="0" sz="2400" spc="25">
                <a:latin typeface="Arial"/>
                <a:cs typeface="Arial"/>
              </a:rPr>
              <a:t>Constitution </a:t>
            </a:r>
            <a:r>
              <a:rPr dirty="0" sz="2400" spc="95">
                <a:latin typeface="Arial"/>
                <a:cs typeface="Arial"/>
              </a:rPr>
              <a:t>of </a:t>
            </a:r>
            <a:r>
              <a:rPr dirty="0" sz="2400" spc="-60">
                <a:latin typeface="Arial"/>
                <a:cs typeface="Arial"/>
              </a:rPr>
              <a:t>Kenya </a:t>
            </a:r>
            <a:r>
              <a:rPr dirty="0" sz="2400" spc="15">
                <a:latin typeface="Arial"/>
                <a:cs typeface="Arial"/>
              </a:rPr>
              <a:t>also </a:t>
            </a:r>
            <a:r>
              <a:rPr dirty="0" sz="2400" spc="10">
                <a:latin typeface="Arial"/>
                <a:cs typeface="Arial"/>
              </a:rPr>
              <a:t>recommended </a:t>
            </a:r>
            <a:r>
              <a:rPr dirty="0" sz="2400" spc="40">
                <a:latin typeface="Arial"/>
                <a:cs typeface="Arial"/>
              </a:rPr>
              <a:t>that </a:t>
            </a:r>
            <a:r>
              <a:rPr dirty="0" sz="2400" spc="20">
                <a:latin typeface="Arial"/>
                <a:cs typeface="Arial"/>
              </a:rPr>
              <a:t>employment </a:t>
            </a:r>
            <a:r>
              <a:rPr dirty="0" sz="2400" spc="30">
                <a:latin typeface="Arial"/>
                <a:cs typeface="Arial"/>
              </a:rPr>
              <a:t>opportunities </a:t>
            </a:r>
            <a:r>
              <a:rPr dirty="0" sz="2400" spc="-655">
                <a:latin typeface="Arial"/>
                <a:cs typeface="Arial"/>
              </a:rPr>
              <a:t> </a:t>
            </a:r>
            <a:r>
              <a:rPr dirty="0" sz="2400" spc="10">
                <a:latin typeface="Arial"/>
                <a:cs typeface="Arial"/>
              </a:rPr>
              <a:t>like </a:t>
            </a:r>
            <a:r>
              <a:rPr dirty="0" sz="2400" spc="40">
                <a:latin typeface="Arial"/>
                <a:cs typeface="Arial"/>
              </a:rPr>
              <a:t>affirmative </a:t>
            </a:r>
            <a:r>
              <a:rPr dirty="0" sz="2400" spc="35">
                <a:latin typeface="Arial"/>
                <a:cs typeface="Arial"/>
              </a:rPr>
              <a:t>action </a:t>
            </a:r>
            <a:r>
              <a:rPr dirty="0" sz="2400" spc="-40">
                <a:latin typeface="Arial"/>
                <a:cs typeface="Arial"/>
              </a:rPr>
              <a:t>plan, </a:t>
            </a:r>
            <a:r>
              <a:rPr dirty="0" sz="2400" spc="30">
                <a:latin typeface="Arial"/>
                <a:cs typeface="Arial"/>
              </a:rPr>
              <a:t>which </a:t>
            </a:r>
            <a:r>
              <a:rPr dirty="0" sz="2400" spc="5">
                <a:latin typeface="Arial"/>
                <a:cs typeface="Arial"/>
              </a:rPr>
              <a:t>advocate </a:t>
            </a:r>
            <a:r>
              <a:rPr dirty="0" sz="2400" spc="75">
                <a:latin typeface="Arial"/>
                <a:cs typeface="Arial"/>
              </a:rPr>
              <a:t>for </a:t>
            </a:r>
            <a:r>
              <a:rPr dirty="0" sz="2400" spc="-30">
                <a:latin typeface="Arial"/>
                <a:cs typeface="Arial"/>
              </a:rPr>
              <a:t>a </a:t>
            </a:r>
            <a:r>
              <a:rPr dirty="0" sz="2400" spc="-190">
                <a:latin typeface="Arial"/>
                <a:cs typeface="Arial"/>
              </a:rPr>
              <a:t>5% </a:t>
            </a:r>
            <a:r>
              <a:rPr dirty="0" sz="2400" spc="30">
                <a:latin typeface="Arial"/>
                <a:cs typeface="Arial"/>
              </a:rPr>
              <a:t>job </a:t>
            </a:r>
            <a:r>
              <a:rPr dirty="0" sz="2400" spc="25">
                <a:latin typeface="Arial"/>
                <a:cs typeface="Arial"/>
              </a:rPr>
              <a:t>opportunity </a:t>
            </a:r>
            <a:r>
              <a:rPr dirty="0" sz="2400" spc="75">
                <a:latin typeface="Arial"/>
                <a:cs typeface="Arial"/>
              </a:rPr>
              <a:t>for </a:t>
            </a:r>
            <a:r>
              <a:rPr dirty="0" sz="2400" spc="80">
                <a:latin typeface="Arial"/>
                <a:cs typeface="Arial"/>
              </a:rPr>
              <a:t> </a:t>
            </a:r>
            <a:r>
              <a:rPr dirty="0" sz="2400" spc="30">
                <a:latin typeface="Arial"/>
                <a:cs typeface="Arial"/>
              </a:rPr>
              <a:t>both</a:t>
            </a:r>
            <a:r>
              <a:rPr dirty="0" sz="2400" spc="-4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elective</a:t>
            </a:r>
            <a:r>
              <a:rPr dirty="0" sz="2400" spc="-35">
                <a:latin typeface="Arial"/>
                <a:cs typeface="Arial"/>
              </a:rPr>
              <a:t> </a:t>
            </a:r>
            <a:r>
              <a:rPr dirty="0" sz="2400" spc="-15">
                <a:latin typeface="Arial"/>
                <a:cs typeface="Arial"/>
              </a:rPr>
              <a:t>and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5">
                <a:latin typeface="Arial"/>
                <a:cs typeface="Arial"/>
              </a:rPr>
              <a:t>appointive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 spc="25">
                <a:latin typeface="Arial"/>
                <a:cs typeface="Arial"/>
              </a:rPr>
              <a:t>positions.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255"/>
              </a:spcBef>
            </a:pP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Copyright</a:t>
            </a:r>
            <a:r>
              <a:rPr dirty="0" sz="1000" spc="-6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2021</a:t>
            </a:r>
            <a:r>
              <a:rPr dirty="0" sz="1000" spc="-3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A4A4A4"/>
                </a:solidFill>
                <a:latin typeface="Arial"/>
                <a:cs typeface="Arial"/>
              </a:rPr>
              <a:t>World</a:t>
            </a:r>
            <a:r>
              <a:rPr dirty="0" sz="1000" spc="-8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Federation</a:t>
            </a:r>
            <a:r>
              <a:rPr dirty="0" sz="1000" spc="-7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Deaf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|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All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Rights</a:t>
            </a:r>
            <a:r>
              <a:rPr dirty="0" sz="1000" spc="-4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Reserved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5145" y="0"/>
            <a:ext cx="6515100" cy="1183640"/>
          </a:xfrm>
          <a:prstGeom prst="rect"/>
        </p:spPr>
        <p:txBody>
          <a:bodyPr wrap="square" lIns="0" tIns="81915" rIns="0" bIns="0" rtlCol="0" vert="horz">
            <a:spAutoFit/>
          </a:bodyPr>
          <a:lstStyle/>
          <a:p>
            <a:pPr marL="730885" marR="5080" indent="-718820">
              <a:lnSpc>
                <a:spcPts val="4320"/>
              </a:lnSpc>
              <a:spcBef>
                <a:spcPts val="645"/>
              </a:spcBef>
            </a:pPr>
            <a:r>
              <a:rPr dirty="0" spc="-5"/>
              <a:t>Legal</a:t>
            </a:r>
            <a:r>
              <a:rPr dirty="0" spc="-35"/>
              <a:t> </a:t>
            </a:r>
            <a:r>
              <a:rPr dirty="0"/>
              <a:t>Framework</a:t>
            </a:r>
            <a:r>
              <a:rPr dirty="0" spc="-40"/>
              <a:t> </a:t>
            </a:r>
            <a:r>
              <a:rPr dirty="0" spc="-5"/>
              <a:t>challenges </a:t>
            </a:r>
            <a:r>
              <a:rPr dirty="0" spc="-1095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 spc="-5"/>
              <a:t>Possible</a:t>
            </a:r>
            <a:r>
              <a:rPr dirty="0" spc="25"/>
              <a:t> </a:t>
            </a:r>
            <a:r>
              <a:rPr dirty="0" spc="-5"/>
              <a:t>solutions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4564" y="1400428"/>
            <a:ext cx="10267315" cy="4777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ts val="274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  <a:tab pos="1041400" algn="l"/>
                <a:tab pos="1678939" algn="l"/>
                <a:tab pos="2565400" algn="l"/>
                <a:tab pos="4300855" algn="l"/>
                <a:tab pos="4902835" algn="l"/>
                <a:tab pos="5487035" algn="l"/>
                <a:tab pos="6683375" algn="l"/>
                <a:tab pos="7964170" algn="l"/>
                <a:tab pos="9330690" algn="l"/>
                <a:tab pos="10001250" algn="l"/>
              </a:tabLst>
            </a:pPr>
            <a:r>
              <a:rPr dirty="0" sz="2400">
                <a:latin typeface="Arial"/>
                <a:cs typeface="Arial"/>
              </a:rPr>
              <a:t>The	laid	</a:t>
            </a:r>
            <a:r>
              <a:rPr dirty="0" sz="2400" spc="-10">
                <a:latin typeface="Arial"/>
                <a:cs typeface="Arial"/>
              </a:rPr>
              <a:t>down	</a:t>
            </a:r>
            <a:r>
              <a:rPr dirty="0" sz="2400" spc="-5">
                <a:latin typeface="Arial"/>
                <a:cs typeface="Arial"/>
              </a:rPr>
              <a:t>frameworks	are	</a:t>
            </a:r>
            <a:r>
              <a:rPr dirty="0" sz="2400">
                <a:latin typeface="Arial"/>
                <a:cs typeface="Arial"/>
              </a:rPr>
              <a:t>not	</a:t>
            </a:r>
            <a:r>
              <a:rPr dirty="0" sz="2400" spc="-5">
                <a:latin typeface="Arial"/>
                <a:cs typeface="Arial"/>
              </a:rPr>
              <a:t>yielding	</a:t>
            </a:r>
            <a:r>
              <a:rPr dirty="0" sz="2400">
                <a:latin typeface="Arial"/>
                <a:cs typeface="Arial"/>
              </a:rPr>
              <a:t>required	solutions	due	</a:t>
            </a:r>
            <a:r>
              <a:rPr dirty="0" sz="2400" spc="-3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40"/>
              </a:lnSpc>
            </a:pPr>
            <a:r>
              <a:rPr dirty="0" sz="2400" spc="-5">
                <a:latin typeface="Arial"/>
                <a:cs typeface="Arial"/>
              </a:rPr>
              <a:t>various </a:t>
            </a:r>
            <a:r>
              <a:rPr dirty="0" sz="2400">
                <a:latin typeface="Arial"/>
                <a:cs typeface="Arial"/>
              </a:rPr>
              <a:t>challenges.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950">
              <a:latin typeface="Arial"/>
              <a:cs typeface="Arial"/>
            </a:endParaRPr>
          </a:p>
          <a:p>
            <a:pPr algn="just" marL="355600" marR="8255" indent="-342900">
              <a:lnSpc>
                <a:spcPct val="9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Arial"/>
                <a:cs typeface="Arial"/>
              </a:rPr>
              <a:t>More stringent actions should be put in place like in </a:t>
            </a:r>
            <a:r>
              <a:rPr dirty="0" sz="2400" spc="-5">
                <a:latin typeface="Arial"/>
                <a:cs typeface="Arial"/>
              </a:rPr>
              <a:t>the </a:t>
            </a:r>
            <a:r>
              <a:rPr dirty="0" sz="2400">
                <a:latin typeface="Arial"/>
                <a:cs typeface="Arial"/>
              </a:rPr>
              <a:t>case of Article 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54(2),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which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pushes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5%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job</a:t>
            </a:r>
            <a:r>
              <a:rPr dirty="0" sz="2400">
                <a:latin typeface="Arial"/>
                <a:cs typeface="Arial"/>
              </a:rPr>
              <a:t> opportunities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for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Persons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with 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Disabilities,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including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Deaf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Persons.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3750">
              <a:latin typeface="Arial"/>
              <a:cs typeface="Arial"/>
            </a:endParaRPr>
          </a:p>
          <a:p>
            <a:pPr marL="355600" indent="-342900">
              <a:lnSpc>
                <a:spcPts val="2730"/>
              </a:lnSpc>
              <a:buFont typeface="Wingdings"/>
              <a:buChar char=""/>
              <a:tabLst>
                <a:tab pos="355600" algn="l"/>
                <a:tab pos="2100580" algn="l"/>
                <a:tab pos="2720340" algn="l"/>
                <a:tab pos="3601720" algn="l"/>
                <a:tab pos="4328795" algn="l"/>
                <a:tab pos="4699635" algn="l"/>
                <a:tab pos="5748655" algn="l"/>
                <a:tab pos="6391275" algn="l"/>
                <a:tab pos="7324090" algn="l"/>
                <a:tab pos="8441690" algn="l"/>
                <a:tab pos="9130030" algn="l"/>
                <a:tab pos="9993630" algn="l"/>
              </a:tabLst>
            </a:pPr>
            <a:r>
              <a:rPr dirty="0" sz="2400">
                <a:latin typeface="Arial"/>
                <a:cs typeface="Arial"/>
              </a:rPr>
              <a:t>Punishment	for	those	both	in	private	and	public	sectors	</a:t>
            </a:r>
            <a:r>
              <a:rPr dirty="0" sz="2400" spc="-15">
                <a:latin typeface="Arial"/>
                <a:cs typeface="Arial"/>
              </a:rPr>
              <a:t>who	</a:t>
            </a:r>
            <a:r>
              <a:rPr dirty="0" sz="2400">
                <a:latin typeface="Arial"/>
                <a:cs typeface="Arial"/>
              </a:rPr>
              <a:t>failed	</a:t>
            </a:r>
            <a:r>
              <a:rPr dirty="0" sz="2400" spc="-1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30"/>
              </a:lnSpc>
            </a:pPr>
            <a:r>
              <a:rPr dirty="0" sz="2400" spc="-5">
                <a:latin typeface="Arial"/>
                <a:cs typeface="Arial"/>
              </a:rPr>
              <a:t>fully</a:t>
            </a:r>
            <a:r>
              <a:rPr dirty="0" sz="2400">
                <a:latin typeface="Arial"/>
                <a:cs typeface="Arial"/>
              </a:rPr>
              <a:t> implement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this </a:t>
            </a:r>
            <a:r>
              <a:rPr dirty="0" sz="2400">
                <a:latin typeface="Arial"/>
                <a:cs typeface="Arial"/>
              </a:rPr>
              <a:t>article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should be commendable.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00">
              <a:latin typeface="Arial"/>
              <a:cs typeface="Arial"/>
            </a:endParaRPr>
          </a:p>
          <a:p>
            <a:pPr marL="355600" indent="-342900">
              <a:lnSpc>
                <a:spcPts val="2740"/>
              </a:lnSpc>
              <a:buFont typeface="Wingdings"/>
              <a:buChar char=""/>
              <a:tabLst>
                <a:tab pos="355600" algn="l"/>
                <a:tab pos="2100580" algn="l"/>
                <a:tab pos="3655060" algn="l"/>
                <a:tab pos="4382135" algn="l"/>
                <a:tab pos="6071235" algn="l"/>
                <a:tab pos="6508115" algn="l"/>
                <a:tab pos="6894195" algn="l"/>
                <a:tab pos="7870190" algn="l"/>
                <a:tab pos="9137650" algn="l"/>
                <a:tab pos="9592310" algn="l"/>
              </a:tabLst>
            </a:pPr>
            <a:r>
              <a:rPr dirty="0" sz="2400" spc="-10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 spc="5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d</a:t>
            </a:r>
            <a:r>
              <a:rPr dirty="0" sz="2400" spc="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q</a:t>
            </a:r>
            <a:r>
              <a:rPr dirty="0" sz="2400" spc="5">
                <a:latin typeface="Arial"/>
                <a:cs typeface="Arial"/>
              </a:rPr>
              <a:t>u</a:t>
            </a:r>
            <a:r>
              <a:rPr dirty="0" sz="2400">
                <a:latin typeface="Arial"/>
                <a:cs typeface="Arial"/>
              </a:rPr>
              <a:t>ate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reso</a:t>
            </a:r>
            <a:r>
              <a:rPr dirty="0" sz="2400" spc="-10">
                <a:latin typeface="Arial"/>
                <a:cs typeface="Arial"/>
              </a:rPr>
              <a:t>u</a:t>
            </a:r>
            <a:r>
              <a:rPr dirty="0" sz="2400">
                <a:latin typeface="Arial"/>
                <a:cs typeface="Arial"/>
              </a:rPr>
              <a:t>rces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and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 spc="-35">
                <a:latin typeface="Arial"/>
                <a:cs typeface="Arial"/>
              </a:rPr>
              <a:t>w</a:t>
            </a:r>
            <a:r>
              <a:rPr dirty="0" sz="2400">
                <a:latin typeface="Arial"/>
                <a:cs typeface="Arial"/>
              </a:rPr>
              <a:t>aren</a:t>
            </a:r>
            <a:r>
              <a:rPr dirty="0" sz="2400" spc="5">
                <a:latin typeface="Arial"/>
                <a:cs typeface="Arial"/>
              </a:rPr>
              <a:t>e</a:t>
            </a:r>
            <a:r>
              <a:rPr dirty="0" sz="2400">
                <a:latin typeface="Arial"/>
                <a:cs typeface="Arial"/>
              </a:rPr>
              <a:t>ss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 spc="5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s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a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ma</a:t>
            </a:r>
            <a:r>
              <a:rPr dirty="0" sz="2400" spc="-10">
                <a:latin typeface="Arial"/>
                <a:cs typeface="Arial"/>
              </a:rPr>
              <a:t>j</a:t>
            </a:r>
            <a:r>
              <a:rPr dirty="0" sz="2400">
                <a:latin typeface="Arial"/>
                <a:cs typeface="Arial"/>
              </a:rPr>
              <a:t>or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setback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 spc="5">
                <a:latin typeface="Arial"/>
                <a:cs typeface="Arial"/>
              </a:rPr>
              <a:t>i</a:t>
            </a:r>
            <a:r>
              <a:rPr dirty="0" sz="2400">
                <a:latin typeface="Arial"/>
                <a:cs typeface="Arial"/>
              </a:rPr>
              <a:t>n</a:t>
            </a:r>
            <a:r>
              <a:rPr dirty="0" sz="2400">
                <a:latin typeface="Arial"/>
                <a:cs typeface="Arial"/>
              </a:rPr>
              <a:t>	</a:t>
            </a:r>
            <a:r>
              <a:rPr dirty="0" sz="2400">
                <a:latin typeface="Arial"/>
                <a:cs typeface="Arial"/>
              </a:rPr>
              <a:t>most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ts val="2740"/>
              </a:lnSpc>
            </a:pPr>
            <a:r>
              <a:rPr dirty="0" sz="2400">
                <a:latin typeface="Arial"/>
                <a:cs typeface="Arial"/>
              </a:rPr>
              <a:t>countries</a:t>
            </a:r>
            <a:r>
              <a:rPr dirty="0" sz="2400" spc="-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in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their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bid</a:t>
            </a:r>
            <a:r>
              <a:rPr dirty="0" sz="2400" spc="-5">
                <a:latin typeface="Arial"/>
                <a:cs typeface="Arial"/>
              </a:rPr>
              <a:t> to</a:t>
            </a:r>
            <a:r>
              <a:rPr dirty="0" sz="2400" spc="-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implement</a:t>
            </a:r>
            <a:r>
              <a:rPr dirty="0" sz="2400" spc="-5">
                <a:latin typeface="Arial"/>
                <a:cs typeface="Arial"/>
              </a:rPr>
              <a:t> this</a:t>
            </a:r>
            <a:r>
              <a:rPr dirty="0" sz="2400">
                <a:latin typeface="Arial"/>
                <a:cs typeface="Arial"/>
              </a:rPr>
              <a:t> policy</a:t>
            </a:r>
            <a:r>
              <a:rPr dirty="0" sz="2400" spc="-30">
                <a:latin typeface="Arial"/>
                <a:cs typeface="Arial"/>
              </a:rPr>
              <a:t> </a:t>
            </a:r>
            <a:r>
              <a:rPr dirty="0" sz="2400" spc="-10">
                <a:latin typeface="Arial"/>
                <a:cs typeface="Arial"/>
              </a:rPr>
              <a:t>fully.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5820" y="172720"/>
            <a:ext cx="4653280" cy="706120"/>
          </a:xfrm>
          <a:prstGeom prst="rect"/>
          <a:solidFill>
            <a:srgbClr val="FFFFFF"/>
          </a:solidFill>
          <a:ln w="25400">
            <a:solidFill>
              <a:srgbClr val="4471C4"/>
            </a:solidFill>
          </a:ln>
        </p:spPr>
        <p:txBody>
          <a:bodyPr wrap="square" lIns="0" tIns="9906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780"/>
              </a:spcBef>
            </a:pPr>
            <a:r>
              <a:rPr dirty="0" sz="3600" spc="-5" b="1">
                <a:latin typeface="Arial"/>
                <a:cs typeface="Arial"/>
              </a:rPr>
              <a:t>Cases</a:t>
            </a:r>
            <a:r>
              <a:rPr dirty="0" sz="3600" spc="-40" b="1">
                <a:latin typeface="Arial"/>
                <a:cs typeface="Arial"/>
              </a:rPr>
              <a:t> </a:t>
            </a:r>
            <a:r>
              <a:rPr dirty="0" sz="3600" b="1">
                <a:latin typeface="Arial"/>
                <a:cs typeface="Arial"/>
              </a:rPr>
              <a:t>Studies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4059" y="1386019"/>
            <a:ext cx="10902950" cy="4889500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algn="just" marL="795020">
              <a:lnSpc>
                <a:spcPct val="100000"/>
              </a:lnSpc>
              <a:spcBef>
                <a:spcPts val="545"/>
              </a:spcBef>
            </a:pPr>
            <a:r>
              <a:rPr dirty="0" sz="2400" spc="-10" b="1">
                <a:solidFill>
                  <a:srgbClr val="4471C4"/>
                </a:solidFill>
                <a:latin typeface="Calibri"/>
                <a:cs typeface="Calibri"/>
              </a:rPr>
              <a:t>The</a:t>
            </a:r>
            <a:r>
              <a:rPr dirty="0" sz="2400" spc="5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4471C4"/>
                </a:solidFill>
                <a:latin typeface="Calibri"/>
                <a:cs typeface="Calibri"/>
              </a:rPr>
              <a:t>CRPD</a:t>
            </a:r>
            <a:r>
              <a:rPr dirty="0" sz="2400" spc="-15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4471C4"/>
                </a:solidFill>
                <a:latin typeface="Calibri"/>
                <a:cs typeface="Calibri"/>
              </a:rPr>
              <a:t>Committee</a:t>
            </a:r>
            <a:r>
              <a:rPr dirty="0" sz="2400" spc="-30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4471C4"/>
                </a:solidFill>
                <a:latin typeface="Calibri"/>
                <a:cs typeface="Calibri"/>
              </a:rPr>
              <a:t>jurisprudence:</a:t>
            </a:r>
            <a:r>
              <a:rPr dirty="0" sz="2400" spc="35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spc="-10" b="1">
                <a:solidFill>
                  <a:srgbClr val="4471C4"/>
                </a:solidFill>
                <a:latin typeface="Calibri"/>
                <a:cs typeface="Calibri"/>
              </a:rPr>
              <a:t>The</a:t>
            </a:r>
            <a:r>
              <a:rPr dirty="0" sz="2400" spc="25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spc="-5" b="1">
                <a:solidFill>
                  <a:srgbClr val="4471C4"/>
                </a:solidFill>
                <a:latin typeface="Calibri"/>
                <a:cs typeface="Calibri"/>
              </a:rPr>
              <a:t>case</a:t>
            </a:r>
            <a:r>
              <a:rPr dirty="0" sz="2400" spc="10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4471C4"/>
                </a:solidFill>
                <a:latin typeface="Calibri"/>
                <a:cs typeface="Calibri"/>
              </a:rPr>
              <a:t>of</a:t>
            </a:r>
            <a:r>
              <a:rPr dirty="0" sz="2400" spc="40" b="1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dirty="0" sz="2400" spc="-10" b="1" i="1">
                <a:solidFill>
                  <a:srgbClr val="4471C4"/>
                </a:solidFill>
                <a:latin typeface="Calibri-BoldItalic"/>
                <a:cs typeface="Calibri-BoldItalic"/>
              </a:rPr>
              <a:t>Richard</a:t>
            </a:r>
            <a:r>
              <a:rPr dirty="0" sz="2400" spc="15" b="1" i="1">
                <a:solidFill>
                  <a:srgbClr val="4471C4"/>
                </a:solidFill>
                <a:latin typeface="Calibri-BoldItalic"/>
                <a:cs typeface="Calibri-BoldItalic"/>
              </a:rPr>
              <a:t> </a:t>
            </a:r>
            <a:r>
              <a:rPr dirty="0" sz="2400" spc="-10" b="1" i="1">
                <a:solidFill>
                  <a:srgbClr val="4471C4"/>
                </a:solidFill>
                <a:latin typeface="Calibri-BoldItalic"/>
                <a:cs typeface="Calibri-BoldItalic"/>
              </a:rPr>
              <a:t>Sahlin</a:t>
            </a:r>
            <a:r>
              <a:rPr dirty="0" sz="2400" spc="15" b="1" i="1">
                <a:solidFill>
                  <a:srgbClr val="4471C4"/>
                </a:solidFill>
                <a:latin typeface="Calibri-BoldItalic"/>
                <a:cs typeface="Calibri-BoldItalic"/>
              </a:rPr>
              <a:t> </a:t>
            </a:r>
            <a:r>
              <a:rPr dirty="0" sz="2400" spc="-5" b="1" i="1">
                <a:solidFill>
                  <a:srgbClr val="4471C4"/>
                </a:solidFill>
                <a:latin typeface="Calibri-BoldItalic"/>
                <a:cs typeface="Calibri-BoldItalic"/>
              </a:rPr>
              <a:t>v. </a:t>
            </a:r>
            <a:r>
              <a:rPr dirty="0" sz="2400" spc="-10" b="1" i="1">
                <a:solidFill>
                  <a:srgbClr val="4471C4"/>
                </a:solidFill>
                <a:latin typeface="Calibri-BoldItalic"/>
                <a:cs typeface="Calibri-BoldItalic"/>
              </a:rPr>
              <a:t>Sweden</a:t>
            </a:r>
            <a:endParaRPr sz="2400">
              <a:latin typeface="Calibri-BoldItalic"/>
              <a:cs typeface="Calibri-BoldItalic"/>
            </a:endParaRPr>
          </a:p>
          <a:p>
            <a:pPr algn="just" marL="355600" marR="5080" indent="-343535">
              <a:lnSpc>
                <a:spcPct val="79900"/>
              </a:lnSpc>
              <a:spcBef>
                <a:spcPts val="1019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2400" spc="-5">
                <a:latin typeface="Calibri"/>
                <a:cs typeface="Calibri"/>
              </a:rPr>
              <a:t>Richard</a:t>
            </a:r>
            <a:r>
              <a:rPr dirty="0" sz="2400" spc="2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Sahlin,</a:t>
            </a:r>
            <a:r>
              <a:rPr dirty="0" sz="2400" spc="18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Swedish</a:t>
            </a:r>
            <a:r>
              <a:rPr dirty="0" sz="2400" spc="204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</a:t>
            </a:r>
            <a:r>
              <a:rPr dirty="0" sz="2400" spc="2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</a:t>
            </a:r>
            <a:r>
              <a:rPr dirty="0" sz="2400" spc="18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denied</a:t>
            </a:r>
            <a:r>
              <a:rPr dirty="0" sz="2400" spc="204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204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right</a:t>
            </a:r>
            <a:r>
              <a:rPr dirty="0" sz="2400" spc="2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18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equality</a:t>
            </a:r>
            <a:r>
              <a:rPr dirty="0" sz="2400" spc="19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opportunity</a:t>
            </a:r>
            <a:r>
              <a:rPr dirty="0" sz="2400" spc="19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due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 his </a:t>
            </a:r>
            <a:r>
              <a:rPr dirty="0" sz="2400">
                <a:latin typeface="Calibri"/>
                <a:cs typeface="Calibri"/>
              </a:rPr>
              <a:t>condition, </a:t>
            </a:r>
            <a:r>
              <a:rPr dirty="0" sz="2400" spc="-5">
                <a:latin typeface="Calibri"/>
                <a:cs typeface="Calibri"/>
              </a:rPr>
              <a:t>employer arguing on </a:t>
            </a:r>
            <a:r>
              <a:rPr dirty="0" sz="2400">
                <a:latin typeface="Calibri"/>
                <a:cs typeface="Calibri"/>
              </a:rPr>
              <a:t>the case </a:t>
            </a:r>
            <a:r>
              <a:rPr dirty="0" sz="2400" spc="-5">
                <a:latin typeface="Calibri"/>
                <a:cs typeface="Calibri"/>
              </a:rPr>
              <a:t>of budgetary constraints </a:t>
            </a:r>
            <a:r>
              <a:rPr dirty="0" sz="2400">
                <a:latin typeface="Calibri"/>
                <a:cs typeface="Calibri"/>
              </a:rPr>
              <a:t>in </a:t>
            </a:r>
            <a:r>
              <a:rPr dirty="0" sz="2400" spc="-5">
                <a:latin typeface="Calibri"/>
                <a:cs typeface="Calibri"/>
              </a:rPr>
              <a:t>employing </a:t>
            </a:r>
            <a:r>
              <a:rPr dirty="0" sz="2400" spc="-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him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together </a:t>
            </a:r>
            <a:r>
              <a:rPr dirty="0" sz="2400">
                <a:latin typeface="Calibri"/>
                <a:cs typeface="Calibri"/>
              </a:rPr>
              <a:t>with</a:t>
            </a:r>
            <a:r>
              <a:rPr dirty="0" sz="2400" spc="-10">
                <a:latin typeface="Calibri"/>
                <a:cs typeface="Calibri"/>
              </a:rPr>
              <a:t> an</a:t>
            </a:r>
            <a:r>
              <a:rPr dirty="0" sz="2400" spc="-5">
                <a:latin typeface="Calibri"/>
                <a:cs typeface="Calibri"/>
              </a:rPr>
              <a:t> interpreter.</a:t>
            </a:r>
            <a:endParaRPr sz="2400">
              <a:latin typeface="Calibri"/>
              <a:cs typeface="Calibri"/>
            </a:endParaRPr>
          </a:p>
          <a:p>
            <a:pPr algn="just" marL="355600" marR="6985" indent="-343535">
              <a:lnSpc>
                <a:spcPct val="80200"/>
              </a:lnSpc>
              <a:spcBef>
                <a:spcPts val="990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2400" spc="-10">
                <a:latin typeface="Calibri"/>
                <a:cs typeface="Calibri"/>
              </a:rPr>
              <a:t>The </a:t>
            </a:r>
            <a:r>
              <a:rPr dirty="0" sz="2400">
                <a:latin typeface="Calibri"/>
                <a:cs typeface="Calibri"/>
              </a:rPr>
              <a:t>University cancelled the </a:t>
            </a:r>
            <a:r>
              <a:rPr dirty="0" sz="2400" spc="-5">
                <a:latin typeface="Calibri"/>
                <a:cs typeface="Calibri"/>
              </a:rPr>
              <a:t>recruitment process terming his consideration to be </a:t>
            </a:r>
            <a:r>
              <a:rPr dirty="0" sz="2400">
                <a:latin typeface="Calibri"/>
                <a:cs typeface="Calibri"/>
              </a:rPr>
              <a:t> expensive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contracting</a:t>
            </a:r>
            <a:r>
              <a:rPr dirty="0" sz="2400">
                <a:latin typeface="Calibri"/>
                <a:cs typeface="Calibri"/>
              </a:rPr>
              <a:t> a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sign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language</a:t>
            </a:r>
            <a:r>
              <a:rPr dirty="0" sz="2400" spc="-5">
                <a:latin typeface="Calibri"/>
                <a:cs typeface="Calibri"/>
              </a:rPr>
              <a:t> interpreter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alongside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his</a:t>
            </a:r>
            <a:r>
              <a:rPr dirty="0" sz="2400" spc="5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official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engagement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university.</a:t>
            </a:r>
            <a:endParaRPr sz="2400">
              <a:latin typeface="Calibri"/>
              <a:cs typeface="Calibri"/>
            </a:endParaRPr>
          </a:p>
          <a:p>
            <a:pPr algn="just" marL="355600" indent="-343535">
              <a:lnSpc>
                <a:spcPts val="2590"/>
              </a:lnSpc>
              <a:spcBef>
                <a:spcPts val="425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2400" spc="-5">
                <a:latin typeface="Calibri"/>
                <a:cs typeface="Calibri"/>
              </a:rPr>
              <a:t>Institutions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should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work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towards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limiting</a:t>
            </a:r>
            <a:r>
              <a:rPr dirty="0" sz="2400" spc="3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cases</a:t>
            </a:r>
            <a:r>
              <a:rPr dirty="0" sz="2400" spc="3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of</a:t>
            </a:r>
            <a:r>
              <a:rPr dirty="0" sz="2400" spc="3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discrimination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and</a:t>
            </a:r>
            <a:r>
              <a:rPr dirty="0" sz="2400" spc="34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in</a:t>
            </a:r>
            <a:r>
              <a:rPr dirty="0" sz="2400" spc="32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3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position</a:t>
            </a:r>
            <a:endParaRPr sz="2400">
              <a:latin typeface="Calibri"/>
              <a:cs typeface="Calibri"/>
            </a:endParaRPr>
          </a:p>
          <a:p>
            <a:pPr algn="just" marL="355600">
              <a:lnSpc>
                <a:spcPts val="2590"/>
              </a:lnSpc>
            </a:pPr>
            <a:r>
              <a:rPr dirty="0" sz="2400">
                <a:latin typeface="Calibri"/>
                <a:cs typeface="Calibri"/>
              </a:rPr>
              <a:t>creating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a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conducive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environment</a:t>
            </a:r>
            <a:r>
              <a:rPr dirty="0" sz="2400" spc="-3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 everyone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at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workplace.</a:t>
            </a:r>
            <a:endParaRPr sz="2400">
              <a:latin typeface="Calibri"/>
              <a:cs typeface="Calibri"/>
            </a:endParaRPr>
          </a:p>
          <a:p>
            <a:pPr algn="just" marL="355600" marR="5080" indent="-343535">
              <a:lnSpc>
                <a:spcPct val="80200"/>
              </a:lnSpc>
              <a:spcBef>
                <a:spcPts val="990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2400" spc="-5">
                <a:latin typeface="Calibri"/>
                <a:cs typeface="Calibri"/>
              </a:rPr>
              <a:t>This</a:t>
            </a:r>
            <a:r>
              <a:rPr dirty="0" sz="2400">
                <a:latin typeface="Calibri"/>
                <a:cs typeface="Calibri"/>
              </a:rPr>
              <a:t> case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is</a:t>
            </a:r>
            <a:r>
              <a:rPr dirty="0" sz="2400" spc="-5">
                <a:latin typeface="Calibri"/>
                <a:cs typeface="Calibri"/>
              </a:rPr>
              <a:t> important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for</a:t>
            </a:r>
            <a:r>
              <a:rPr dirty="0" sz="2400">
                <a:latin typeface="Calibri"/>
                <a:cs typeface="Calibri"/>
              </a:rPr>
              <a:t> this </a:t>
            </a:r>
            <a:r>
              <a:rPr dirty="0" sz="2400" spc="-10">
                <a:latin typeface="Calibri"/>
                <a:cs typeface="Calibri"/>
              </a:rPr>
              <a:t>particular</a:t>
            </a:r>
            <a:r>
              <a:rPr dirty="0" sz="2400" spc="-5">
                <a:latin typeface="Calibri"/>
                <a:cs typeface="Calibri"/>
              </a:rPr>
              <a:t> report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since</a:t>
            </a:r>
            <a:r>
              <a:rPr dirty="0" sz="2400">
                <a:latin typeface="Calibri"/>
                <a:cs typeface="Calibri"/>
              </a:rPr>
              <a:t> it is </a:t>
            </a:r>
            <a:r>
              <a:rPr dirty="0" sz="2400" spc="-5">
                <a:latin typeface="Calibri"/>
                <a:cs typeface="Calibri"/>
              </a:rPr>
              <a:t>touching</a:t>
            </a:r>
            <a:r>
              <a:rPr dirty="0" sz="2400" spc="5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on </a:t>
            </a:r>
            <a:r>
              <a:rPr dirty="0" sz="2400">
                <a:latin typeface="Calibri"/>
                <a:cs typeface="Calibri"/>
              </a:rPr>
              <a:t>the</a:t>
            </a:r>
            <a:r>
              <a:rPr dirty="0" sz="2400" spc="54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Deaf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person </a:t>
            </a:r>
            <a:r>
              <a:rPr dirty="0" sz="2400">
                <a:latin typeface="Calibri"/>
                <a:cs typeface="Calibri"/>
              </a:rPr>
              <a:t>who was </a:t>
            </a:r>
            <a:r>
              <a:rPr dirty="0" sz="2400" spc="-5">
                <a:latin typeface="Calibri"/>
                <a:cs typeface="Calibri"/>
              </a:rPr>
              <a:t>clearly discriminated against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5">
                <a:latin typeface="Calibri"/>
                <a:cs typeface="Calibri"/>
              </a:rPr>
              <a:t>denied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right to employment 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despite his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advanced</a:t>
            </a:r>
            <a:r>
              <a:rPr dirty="0" sz="2400" spc="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qualification.</a:t>
            </a:r>
            <a:endParaRPr sz="2400">
              <a:latin typeface="Calibri"/>
              <a:cs typeface="Calibri"/>
            </a:endParaRPr>
          </a:p>
          <a:p>
            <a:pPr algn="just" marL="355600" marR="5080" indent="-343535">
              <a:lnSpc>
                <a:spcPct val="79900"/>
              </a:lnSpc>
              <a:spcBef>
                <a:spcPts val="1005"/>
              </a:spcBef>
              <a:buFont typeface="Wingdings"/>
              <a:buChar char=""/>
              <a:tabLst>
                <a:tab pos="356235" algn="l"/>
              </a:tabLst>
            </a:pPr>
            <a:r>
              <a:rPr dirty="0" sz="2400" spc="-10">
                <a:latin typeface="Calibri"/>
                <a:cs typeface="Calibri"/>
              </a:rPr>
              <a:t>The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case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is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crucial</a:t>
            </a:r>
            <a:r>
              <a:rPr dirty="0" sz="2400">
                <a:latin typeface="Calibri"/>
                <a:cs typeface="Calibri"/>
              </a:rPr>
              <a:t> in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giving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detailed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information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relating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>
                <a:latin typeface="Calibri"/>
                <a:cs typeface="Calibri"/>
              </a:rPr>
              <a:t> the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right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10">
                <a:latin typeface="Calibri"/>
                <a:cs typeface="Calibri"/>
              </a:rPr>
              <a:t>work </a:t>
            </a:r>
            <a:r>
              <a:rPr dirty="0" sz="2400" spc="-5">
                <a:latin typeface="Calibri"/>
                <a:cs typeface="Calibri"/>
              </a:rPr>
              <a:t> according</a:t>
            </a:r>
            <a:r>
              <a:rPr dirty="0" sz="240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Art.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27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and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also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failure</a:t>
            </a:r>
            <a:r>
              <a:rPr dirty="0" sz="2400" spc="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to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provide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reasonable</a:t>
            </a:r>
            <a:r>
              <a:rPr dirty="0" sz="2400" spc="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accommodation</a:t>
            </a:r>
            <a:r>
              <a:rPr dirty="0" sz="1800" spc="-5">
                <a:latin typeface="Calibri"/>
                <a:cs typeface="Calibri"/>
              </a:rPr>
              <a:t>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337" y="6610032"/>
            <a:ext cx="37522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Copyright</a:t>
            </a:r>
            <a:r>
              <a:rPr dirty="0" sz="1000" spc="-6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2021</a:t>
            </a:r>
            <a:r>
              <a:rPr dirty="0" sz="1000" spc="-3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A4A4A4"/>
                </a:solidFill>
                <a:latin typeface="Arial"/>
                <a:cs typeface="Arial"/>
              </a:rPr>
              <a:t>World</a:t>
            </a:r>
            <a:r>
              <a:rPr dirty="0" sz="1000" spc="-8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Federation</a:t>
            </a:r>
            <a:r>
              <a:rPr dirty="0" sz="1000" spc="-7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Deaf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|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All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Rights</a:t>
            </a:r>
            <a:r>
              <a:rPr dirty="0" sz="1000" spc="-4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Reserved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20109" y="202946"/>
            <a:ext cx="225171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20" b="1">
                <a:solidFill>
                  <a:srgbClr val="247DC4"/>
                </a:solidFill>
                <a:latin typeface="Arial"/>
                <a:cs typeface="Arial"/>
              </a:rPr>
              <a:t>Challenges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57" y="1316291"/>
            <a:ext cx="10283190" cy="4417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93065" marR="5715" indent="-3810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93700" algn="l"/>
              </a:tabLst>
            </a:pPr>
            <a:r>
              <a:rPr dirty="0" sz="2400" spc="-130" b="1">
                <a:solidFill>
                  <a:srgbClr val="252525"/>
                </a:solidFill>
                <a:latin typeface="Arial"/>
                <a:cs typeface="Arial"/>
              </a:rPr>
              <a:t>Low</a:t>
            </a:r>
            <a:r>
              <a:rPr dirty="0" sz="2400" spc="-12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80" b="1">
                <a:solidFill>
                  <a:srgbClr val="252525"/>
                </a:solidFill>
                <a:latin typeface="Arial"/>
                <a:cs typeface="Arial"/>
              </a:rPr>
              <a:t>Remuneration</a:t>
            </a:r>
            <a:r>
              <a:rPr dirty="0" sz="2400" spc="-7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5" b="1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dirty="0" sz="2400" spc="-20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90" b="1">
                <a:solidFill>
                  <a:srgbClr val="252525"/>
                </a:solidFill>
                <a:latin typeface="Arial"/>
                <a:cs typeface="Arial"/>
              </a:rPr>
              <a:t>workplaces</a:t>
            </a:r>
            <a:r>
              <a:rPr dirty="0" sz="2400" spc="-9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dirty="0" sz="2400" spc="4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2400" spc="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Deaf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Public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40">
                <a:solidFill>
                  <a:srgbClr val="252525"/>
                </a:solidFill>
                <a:latin typeface="Arial"/>
                <a:cs typeface="Arial"/>
              </a:rPr>
              <a:t>Servants,</a:t>
            </a:r>
            <a:r>
              <a:rPr dirty="0" sz="2400" spc="59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252525"/>
                </a:solidFill>
                <a:latin typeface="Arial"/>
                <a:cs typeface="Arial"/>
              </a:rPr>
              <a:t>employers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40">
                <a:solidFill>
                  <a:srgbClr val="252525"/>
                </a:solidFill>
                <a:latin typeface="Arial"/>
                <a:cs typeface="Arial"/>
              </a:rPr>
              <a:t>have</a:t>
            </a:r>
            <a:r>
              <a:rPr dirty="0" sz="24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argued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40">
                <a:solidFill>
                  <a:srgbClr val="252525"/>
                </a:solidFill>
                <a:latin typeface="Arial"/>
                <a:cs typeface="Arial"/>
              </a:rPr>
              <a:t>that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60">
                <a:solidFill>
                  <a:srgbClr val="252525"/>
                </a:solidFill>
                <a:latin typeface="Arial"/>
                <a:cs typeface="Arial"/>
              </a:rPr>
              <a:t>cost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for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sign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language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interpreters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cannot</a:t>
            </a:r>
            <a:r>
              <a:rPr dirty="0" sz="2400" spc="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3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dirty="0" sz="240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 same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0">
                <a:solidFill>
                  <a:srgbClr val="252525"/>
                </a:solidFill>
                <a:latin typeface="Arial"/>
                <a:cs typeface="Arial"/>
              </a:rPr>
              <a:t>with</a:t>
            </a:r>
            <a:r>
              <a:rPr dirty="0" sz="2400" spc="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5">
                <a:solidFill>
                  <a:srgbClr val="252525"/>
                </a:solidFill>
                <a:latin typeface="Arial"/>
                <a:cs typeface="Arial"/>
              </a:rPr>
              <a:t>guides,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60">
                <a:solidFill>
                  <a:srgbClr val="252525"/>
                </a:solidFill>
                <a:latin typeface="Arial"/>
                <a:cs typeface="Arial"/>
              </a:rPr>
              <a:t>affects</a:t>
            </a:r>
            <a:r>
              <a:rPr dirty="0" sz="2400" spc="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deaf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persons’</a:t>
            </a:r>
            <a:r>
              <a:rPr dirty="0" sz="24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daily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 operations.</a:t>
            </a:r>
            <a:endParaRPr sz="2400">
              <a:latin typeface="Arial"/>
              <a:cs typeface="Arial"/>
            </a:endParaRPr>
          </a:p>
          <a:p>
            <a:pPr algn="just" marL="393065" indent="-3810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93700" algn="l"/>
              </a:tabLst>
            </a:pPr>
            <a:r>
              <a:rPr dirty="0" sz="2400" spc="-65" b="1">
                <a:solidFill>
                  <a:srgbClr val="252525"/>
                </a:solidFill>
                <a:latin typeface="Arial"/>
                <a:cs typeface="Arial"/>
              </a:rPr>
              <a:t>Limited</a:t>
            </a:r>
            <a:r>
              <a:rPr dirty="0" sz="2400" spc="91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80" b="1">
                <a:solidFill>
                  <a:srgbClr val="252525"/>
                </a:solidFill>
                <a:latin typeface="Arial"/>
                <a:cs typeface="Arial"/>
              </a:rPr>
              <a:t>Public</a:t>
            </a:r>
            <a:r>
              <a:rPr dirty="0" sz="2400" spc="91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70" b="1">
                <a:solidFill>
                  <a:srgbClr val="252525"/>
                </a:solidFill>
                <a:latin typeface="Arial"/>
                <a:cs typeface="Arial"/>
              </a:rPr>
              <a:t>Transport</a:t>
            </a:r>
            <a:r>
              <a:rPr dirty="0" sz="2400" spc="919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40" b="1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2400" spc="910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80" b="1">
                <a:solidFill>
                  <a:srgbClr val="252525"/>
                </a:solidFill>
                <a:latin typeface="Arial"/>
                <a:cs typeface="Arial"/>
              </a:rPr>
              <a:t>commuting</a:t>
            </a:r>
            <a:r>
              <a:rPr dirty="0" sz="2400" spc="910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between</a:t>
            </a:r>
            <a:r>
              <a:rPr dirty="0" sz="2400" spc="9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home </a:t>
            </a:r>
            <a:r>
              <a:rPr dirty="0" sz="2400" spc="2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400" spc="9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30">
                <a:solidFill>
                  <a:srgbClr val="252525"/>
                </a:solidFill>
                <a:latin typeface="Arial"/>
                <a:cs typeface="Arial"/>
              </a:rPr>
              <a:t>work</a:t>
            </a:r>
            <a:endParaRPr sz="2400">
              <a:latin typeface="Arial"/>
              <a:cs typeface="Arial"/>
            </a:endParaRPr>
          </a:p>
          <a:p>
            <a:pPr algn="just" marL="393065">
              <a:lnSpc>
                <a:spcPct val="100000"/>
              </a:lnSpc>
            </a:pPr>
            <a:r>
              <a:rPr dirty="0" sz="2400" spc="40">
                <a:solidFill>
                  <a:srgbClr val="252525"/>
                </a:solidFill>
                <a:latin typeface="Arial"/>
                <a:cs typeface="Arial"/>
              </a:rPr>
              <a:t>mostly</a:t>
            </a:r>
            <a:r>
              <a:rPr dirty="0" sz="2400" spc="-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24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those</a:t>
            </a:r>
            <a:r>
              <a:rPr dirty="0" sz="2400" spc="-3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25">
                <a:solidFill>
                  <a:srgbClr val="252525"/>
                </a:solidFill>
                <a:latin typeface="Arial"/>
                <a:cs typeface="Arial"/>
              </a:rPr>
              <a:t>who</a:t>
            </a:r>
            <a:r>
              <a:rPr dirty="0" sz="2400" spc="-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live</a:t>
            </a:r>
            <a:r>
              <a:rPr dirty="0" sz="24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dirty="0" sz="24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remote,</a:t>
            </a:r>
            <a:r>
              <a:rPr dirty="0" sz="24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40">
                <a:solidFill>
                  <a:srgbClr val="252525"/>
                </a:solidFill>
                <a:latin typeface="Arial"/>
                <a:cs typeface="Arial"/>
              </a:rPr>
              <a:t>slum</a:t>
            </a:r>
            <a:r>
              <a:rPr dirty="0" sz="2400" spc="-7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dirty="0" sz="2400" spc="-6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rural</a:t>
            </a:r>
            <a:r>
              <a:rPr dirty="0" sz="2400" spc="-8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areas.</a:t>
            </a:r>
            <a:endParaRPr sz="2400">
              <a:latin typeface="Arial"/>
              <a:cs typeface="Arial"/>
            </a:endParaRPr>
          </a:p>
          <a:p>
            <a:pPr algn="just" marL="393065" marR="5715" indent="-3810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93700" algn="l"/>
              </a:tabLst>
            </a:pPr>
            <a:r>
              <a:rPr dirty="0" sz="2400" spc="-130" b="1">
                <a:solidFill>
                  <a:srgbClr val="252525"/>
                </a:solidFill>
                <a:latin typeface="Arial"/>
                <a:cs typeface="Arial"/>
              </a:rPr>
              <a:t>Low</a:t>
            </a:r>
            <a:r>
              <a:rPr dirty="0" sz="2400" spc="-125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95" b="1">
                <a:solidFill>
                  <a:srgbClr val="252525"/>
                </a:solidFill>
                <a:latin typeface="Arial"/>
                <a:cs typeface="Arial"/>
              </a:rPr>
              <a:t>Employment</a:t>
            </a:r>
            <a:r>
              <a:rPr dirty="0" sz="2400" spc="-90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75" b="1">
                <a:solidFill>
                  <a:srgbClr val="252525"/>
                </a:solidFill>
                <a:latin typeface="Arial"/>
                <a:cs typeface="Arial"/>
              </a:rPr>
              <a:t>Rates </a:t>
            </a:r>
            <a:r>
              <a:rPr dirty="0" sz="2400" spc="-25" b="1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dirty="0" sz="2400" spc="-55" b="1">
                <a:solidFill>
                  <a:srgbClr val="252525"/>
                </a:solidFill>
                <a:latin typeface="Arial"/>
                <a:cs typeface="Arial"/>
              </a:rPr>
              <a:t>Deaf </a:t>
            </a:r>
            <a:r>
              <a:rPr dirty="0" sz="2400" spc="-95" b="1">
                <a:solidFill>
                  <a:srgbClr val="252525"/>
                </a:solidFill>
                <a:latin typeface="Arial"/>
                <a:cs typeface="Arial"/>
              </a:rPr>
              <a:t>persons,</a:t>
            </a:r>
            <a:r>
              <a:rPr dirty="0" sz="2400" spc="-90" b="1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due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to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lack </a:t>
            </a:r>
            <a:r>
              <a:rPr dirty="0" sz="2400" spc="95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access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to </a:t>
            </a:r>
            <a:r>
              <a:rPr dirty="0" sz="2400" spc="-30">
                <a:solidFill>
                  <a:srgbClr val="252525"/>
                </a:solidFill>
                <a:latin typeface="Arial"/>
                <a:cs typeface="Arial"/>
              </a:rPr>
              <a:t>a </a:t>
            </a:r>
            <a:r>
              <a:rPr dirty="0" sz="2400" spc="-2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quality education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through sign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language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in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all 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levels </a:t>
            </a:r>
            <a:r>
              <a:rPr dirty="0" sz="2400" spc="95">
                <a:solidFill>
                  <a:srgbClr val="252525"/>
                </a:solidFill>
                <a:latin typeface="Arial"/>
                <a:cs typeface="Arial"/>
              </a:rPr>
              <a:t>of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the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educational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system.</a:t>
            </a:r>
            <a:endParaRPr sz="2400">
              <a:latin typeface="Arial"/>
              <a:cs typeface="Arial"/>
            </a:endParaRPr>
          </a:p>
          <a:p>
            <a:pPr algn="just" marL="393065" marR="5080" indent="-381000">
              <a:lnSpc>
                <a:spcPct val="100000"/>
              </a:lnSpc>
              <a:buFont typeface="Wingdings"/>
              <a:buChar char=""/>
              <a:tabLst>
                <a:tab pos="393700" algn="l"/>
              </a:tabLst>
            </a:pPr>
            <a:r>
              <a:rPr dirty="0" sz="2400" spc="-80" b="1">
                <a:solidFill>
                  <a:srgbClr val="252525"/>
                </a:solidFill>
                <a:latin typeface="Arial"/>
                <a:cs typeface="Arial"/>
              </a:rPr>
              <a:t>Misconception</a:t>
            </a:r>
            <a:r>
              <a:rPr dirty="0" sz="2400" spc="-8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dirty="0" sz="2400" spc="-7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many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>
                <a:solidFill>
                  <a:srgbClr val="252525"/>
                </a:solidFill>
                <a:latin typeface="Arial"/>
                <a:cs typeface="Arial"/>
              </a:rPr>
              <a:t>employers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60">
                <a:solidFill>
                  <a:srgbClr val="252525"/>
                </a:solidFill>
                <a:latin typeface="Arial"/>
                <a:cs typeface="Arial"/>
              </a:rPr>
              <a:t>still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perceive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Deaf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Persons</a:t>
            </a:r>
            <a:r>
              <a:rPr dirty="0" sz="24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-5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dirty="0" sz="240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less </a:t>
            </a:r>
            <a:r>
              <a:rPr dirty="0" sz="2400" spc="15">
                <a:solidFill>
                  <a:srgbClr val="252525"/>
                </a:solidFill>
                <a:latin typeface="Arial"/>
                <a:cs typeface="Arial"/>
              </a:rPr>
              <a:t> productive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than 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hearing </a:t>
            </a:r>
            <a:r>
              <a:rPr dirty="0" sz="2400" spc="-20">
                <a:solidFill>
                  <a:srgbClr val="252525"/>
                </a:solidFill>
                <a:latin typeface="Arial"/>
                <a:cs typeface="Arial"/>
              </a:rPr>
              <a:t>persons,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more </a:t>
            </a:r>
            <a:r>
              <a:rPr dirty="0" sz="2400" spc="-40">
                <a:solidFill>
                  <a:srgbClr val="252525"/>
                </a:solidFill>
                <a:latin typeface="Arial"/>
                <a:cs typeface="Arial"/>
              </a:rPr>
              <a:t>expensive, </a:t>
            </a:r>
            <a:r>
              <a:rPr dirty="0" sz="2400" spc="-15">
                <a:solidFill>
                  <a:srgbClr val="252525"/>
                </a:solidFill>
                <a:latin typeface="Arial"/>
                <a:cs typeface="Arial"/>
              </a:rPr>
              <a:t>and </a:t>
            </a:r>
            <a:r>
              <a:rPr dirty="0" sz="2400" spc="-35">
                <a:solidFill>
                  <a:srgbClr val="252525"/>
                </a:solidFill>
                <a:latin typeface="Arial"/>
                <a:cs typeface="Arial"/>
              </a:rPr>
              <a:t>are </a:t>
            </a:r>
            <a:r>
              <a:rPr dirty="0" sz="2400" spc="40">
                <a:solidFill>
                  <a:srgbClr val="252525"/>
                </a:solidFill>
                <a:latin typeface="Arial"/>
                <a:cs typeface="Arial"/>
              </a:rPr>
              <a:t>not </a:t>
            </a:r>
            <a:r>
              <a:rPr dirty="0" sz="2400" spc="-10">
                <a:solidFill>
                  <a:srgbClr val="252525"/>
                </a:solidFill>
                <a:latin typeface="Arial"/>
                <a:cs typeface="Arial"/>
              </a:rPr>
              <a:t>aware </a:t>
            </a:r>
            <a:r>
              <a:rPr dirty="0" sz="2400" spc="45">
                <a:solidFill>
                  <a:srgbClr val="252525"/>
                </a:solidFill>
                <a:latin typeface="Arial"/>
                <a:cs typeface="Arial"/>
              </a:rPr>
              <a:t>that </a:t>
            </a:r>
            <a:r>
              <a:rPr dirty="0" sz="2400" spc="-65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dirty="0" sz="24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50">
                <a:solidFill>
                  <a:srgbClr val="252525"/>
                </a:solidFill>
                <a:latin typeface="Arial"/>
                <a:cs typeface="Arial"/>
              </a:rPr>
              <a:t>costs</a:t>
            </a:r>
            <a:r>
              <a:rPr dirty="0" sz="24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7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dirty="0" sz="2400" spc="-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10">
                <a:solidFill>
                  <a:srgbClr val="252525"/>
                </a:solidFill>
                <a:latin typeface="Arial"/>
                <a:cs typeface="Arial"/>
              </a:rPr>
              <a:t>workplace</a:t>
            </a:r>
            <a:r>
              <a:rPr dirty="0" sz="2400" spc="-5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20">
                <a:solidFill>
                  <a:srgbClr val="252525"/>
                </a:solidFill>
                <a:latin typeface="Arial"/>
                <a:cs typeface="Arial"/>
              </a:rPr>
              <a:t>adaptations</a:t>
            </a:r>
            <a:r>
              <a:rPr dirty="0" sz="2400" spc="-30">
                <a:solidFill>
                  <a:srgbClr val="252525"/>
                </a:solidFill>
                <a:latin typeface="Arial"/>
                <a:cs typeface="Arial"/>
              </a:rPr>
              <a:t> are</a:t>
            </a:r>
            <a:r>
              <a:rPr dirty="0" sz="2400" spc="-6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45">
                <a:solidFill>
                  <a:srgbClr val="252525"/>
                </a:solidFill>
                <a:latin typeface="Arial"/>
                <a:cs typeface="Arial"/>
              </a:rPr>
              <a:t>oftentimes</a:t>
            </a:r>
            <a:r>
              <a:rPr dirty="0" sz="2400" spc="-45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 sz="2400" spc="30">
                <a:solidFill>
                  <a:srgbClr val="252525"/>
                </a:solidFill>
                <a:latin typeface="Arial"/>
                <a:cs typeface="Arial"/>
              </a:rPr>
              <a:t>minimal.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337" y="6610032"/>
            <a:ext cx="375221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Copyright</a:t>
            </a:r>
            <a:r>
              <a:rPr dirty="0" sz="1000" spc="-6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2021</a:t>
            </a:r>
            <a:r>
              <a:rPr dirty="0" sz="1000" spc="-3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A4A4A4"/>
                </a:solidFill>
                <a:latin typeface="Arial"/>
                <a:cs typeface="Arial"/>
              </a:rPr>
              <a:t>World</a:t>
            </a:r>
            <a:r>
              <a:rPr dirty="0" sz="1000" spc="-8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Federation</a:t>
            </a:r>
            <a:r>
              <a:rPr dirty="0" sz="1000" spc="-7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of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the</a:t>
            </a:r>
            <a:r>
              <a:rPr dirty="0" sz="1000" spc="-1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Deaf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|</a:t>
            </a:r>
            <a:r>
              <a:rPr dirty="0" sz="1000" spc="-2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All</a:t>
            </a:r>
            <a:r>
              <a:rPr dirty="0" sz="1000" spc="-5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Rights</a:t>
            </a:r>
            <a:r>
              <a:rPr dirty="0" sz="1000" spc="-40">
                <a:solidFill>
                  <a:srgbClr val="A4A4A4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A4A4A4"/>
                </a:solidFill>
                <a:latin typeface="Arial"/>
                <a:cs typeface="Arial"/>
              </a:rPr>
              <a:t>Reserved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20109" y="202946"/>
            <a:ext cx="378206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120" b="1">
                <a:solidFill>
                  <a:srgbClr val="247DC4"/>
                </a:solidFill>
                <a:latin typeface="Arial"/>
                <a:cs typeface="Arial"/>
              </a:rPr>
              <a:t>Recommendations</a:t>
            </a:r>
            <a:endParaRPr sz="35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471170" marR="6985" indent="-3810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471805" algn="l"/>
                <a:tab pos="472440" algn="l"/>
                <a:tab pos="2085339" algn="l"/>
                <a:tab pos="2910840" algn="l"/>
                <a:tab pos="4330700" algn="l"/>
                <a:tab pos="5575935" algn="l"/>
                <a:tab pos="6605270" algn="l"/>
                <a:tab pos="7740650" algn="l"/>
                <a:tab pos="9498330" algn="l"/>
              </a:tabLst>
            </a:pPr>
            <a:r>
              <a:rPr dirty="0" spc="-50"/>
              <a:t>P</a:t>
            </a:r>
            <a:r>
              <a:rPr dirty="0" spc="-20"/>
              <a:t>r</a:t>
            </a:r>
            <a:r>
              <a:rPr dirty="0" spc="20"/>
              <a:t>o</a:t>
            </a:r>
            <a:r>
              <a:rPr dirty="0" spc="80"/>
              <a:t>m</a:t>
            </a:r>
            <a:r>
              <a:rPr dirty="0" spc="40"/>
              <a:t>o</a:t>
            </a:r>
            <a:r>
              <a:rPr dirty="0" spc="125"/>
              <a:t>t</a:t>
            </a:r>
            <a:r>
              <a:rPr dirty="0" spc="5"/>
              <a:t>i</a:t>
            </a:r>
            <a:r>
              <a:rPr dirty="0" spc="15"/>
              <a:t>n</a:t>
            </a:r>
            <a:r>
              <a:rPr dirty="0" spc="10"/>
              <a:t>g</a:t>
            </a:r>
            <a:r>
              <a:rPr dirty="0"/>
              <a:t>	</a:t>
            </a:r>
            <a:r>
              <a:rPr dirty="0" spc="-130"/>
              <a:t>D</a:t>
            </a:r>
            <a:r>
              <a:rPr dirty="0" spc="-90"/>
              <a:t>e</a:t>
            </a:r>
            <a:r>
              <a:rPr dirty="0" spc="65"/>
              <a:t>af</a:t>
            </a:r>
            <a:r>
              <a:rPr dirty="0"/>
              <a:t>	</a:t>
            </a:r>
            <a:r>
              <a:rPr dirty="0" spc="10"/>
              <a:t>In</a:t>
            </a:r>
            <a:r>
              <a:rPr dirty="0" spc="15"/>
              <a:t>c</a:t>
            </a:r>
            <a:r>
              <a:rPr dirty="0" spc="30"/>
              <a:t>lus</a:t>
            </a:r>
            <a:r>
              <a:rPr dirty="0" spc="25"/>
              <a:t>i</a:t>
            </a:r>
            <a:r>
              <a:rPr dirty="0" spc="5"/>
              <a:t>o</a:t>
            </a:r>
            <a:r>
              <a:rPr dirty="0" spc="10"/>
              <a:t>n</a:t>
            </a:r>
            <a:r>
              <a:rPr dirty="0"/>
              <a:t>	</a:t>
            </a:r>
            <a:r>
              <a:rPr dirty="0" spc="30"/>
              <a:t>t</a:t>
            </a:r>
            <a:r>
              <a:rPr dirty="0" spc="60"/>
              <a:t>h</a:t>
            </a:r>
            <a:r>
              <a:rPr dirty="0" spc="10"/>
              <a:t>ro</a:t>
            </a:r>
            <a:r>
              <a:rPr dirty="0" spc="20"/>
              <a:t>u</a:t>
            </a:r>
            <a:r>
              <a:rPr dirty="0"/>
              <a:t>g</a:t>
            </a:r>
            <a:r>
              <a:rPr dirty="0" spc="-15"/>
              <a:t>h</a:t>
            </a:r>
            <a:r>
              <a:rPr dirty="0"/>
              <a:t>	</a:t>
            </a:r>
            <a:r>
              <a:rPr dirty="0" spc="-15"/>
              <a:t>Pub</a:t>
            </a:r>
            <a:r>
              <a:rPr dirty="0" spc="-15"/>
              <a:t>l</a:t>
            </a:r>
            <a:r>
              <a:rPr dirty="0" spc="25"/>
              <a:t>i</a:t>
            </a:r>
            <a:r>
              <a:rPr dirty="0" spc="70"/>
              <a:t>c</a:t>
            </a:r>
            <a:r>
              <a:rPr dirty="0"/>
              <a:t>	</a:t>
            </a:r>
            <a:r>
              <a:rPr dirty="0" spc="-50"/>
              <a:t>P</a:t>
            </a:r>
            <a:r>
              <a:rPr dirty="0" spc="-20"/>
              <a:t>r</a:t>
            </a:r>
            <a:r>
              <a:rPr dirty="0" spc="-10"/>
              <a:t>iv</a:t>
            </a:r>
            <a:r>
              <a:rPr dirty="0" spc="-20"/>
              <a:t>a</a:t>
            </a:r>
            <a:r>
              <a:rPr dirty="0" spc="10"/>
              <a:t>t</a:t>
            </a:r>
            <a:r>
              <a:rPr dirty="0" spc="35"/>
              <a:t>e</a:t>
            </a:r>
            <a:r>
              <a:rPr dirty="0"/>
              <a:t>	</a:t>
            </a:r>
            <a:r>
              <a:rPr dirty="0" spc="-65"/>
              <a:t>P</a:t>
            </a:r>
            <a:r>
              <a:rPr dirty="0" spc="-40"/>
              <a:t>a</a:t>
            </a:r>
            <a:r>
              <a:rPr dirty="0" spc="15"/>
              <a:t>rtne</a:t>
            </a:r>
            <a:r>
              <a:rPr dirty="0" spc="15"/>
              <a:t>r</a:t>
            </a:r>
            <a:r>
              <a:rPr dirty="0" spc="15"/>
              <a:t>shi</a:t>
            </a:r>
            <a:r>
              <a:rPr dirty="0" spc="25"/>
              <a:t>p</a:t>
            </a:r>
            <a:r>
              <a:rPr dirty="0"/>
              <a:t>	</a:t>
            </a:r>
            <a:r>
              <a:rPr dirty="0" spc="15"/>
              <a:t>Mod</a:t>
            </a:r>
            <a:r>
              <a:rPr dirty="0" spc="20"/>
              <a:t>e</a:t>
            </a:r>
            <a:r>
              <a:rPr dirty="0" spc="55"/>
              <a:t>l  </a:t>
            </a:r>
            <a:r>
              <a:rPr dirty="0" spc="-45"/>
              <a:t>(PPP)</a:t>
            </a:r>
          </a:p>
          <a:p>
            <a:pPr marL="78105">
              <a:lnSpc>
                <a:spcPct val="100000"/>
              </a:lnSpc>
              <a:spcBef>
                <a:spcPts val="5"/>
              </a:spcBef>
              <a:buClr>
                <a:srgbClr val="252525"/>
              </a:buClr>
              <a:buFont typeface="Wingdings"/>
              <a:buChar char=""/>
            </a:pPr>
            <a:endParaRPr sz="2500"/>
          </a:p>
          <a:p>
            <a:pPr marL="471170" indent="-381000">
              <a:lnSpc>
                <a:spcPct val="100000"/>
              </a:lnSpc>
              <a:buFont typeface="Wingdings"/>
              <a:buChar char=""/>
              <a:tabLst>
                <a:tab pos="471805" algn="l"/>
                <a:tab pos="472440" algn="l"/>
              </a:tabLst>
            </a:pPr>
            <a:r>
              <a:rPr dirty="0" spc="-10"/>
              <a:t>Prevention</a:t>
            </a:r>
            <a:r>
              <a:rPr dirty="0" spc="-60"/>
              <a:t> </a:t>
            </a:r>
            <a:r>
              <a:rPr dirty="0" spc="90"/>
              <a:t>of</a:t>
            </a:r>
            <a:r>
              <a:rPr dirty="0" spc="-60"/>
              <a:t> </a:t>
            </a:r>
            <a:r>
              <a:rPr dirty="0" spc="5"/>
              <a:t>stereotypes</a:t>
            </a:r>
          </a:p>
          <a:p>
            <a:pPr marL="78105">
              <a:lnSpc>
                <a:spcPct val="100000"/>
              </a:lnSpc>
              <a:spcBef>
                <a:spcPts val="5"/>
              </a:spcBef>
              <a:buClr>
                <a:srgbClr val="252525"/>
              </a:buClr>
              <a:buFont typeface="Wingdings"/>
              <a:buChar char=""/>
            </a:pPr>
            <a:endParaRPr sz="2500"/>
          </a:p>
          <a:p>
            <a:pPr marL="471170" indent="-3810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71805" algn="l"/>
                <a:tab pos="472440" algn="l"/>
              </a:tabLst>
            </a:pPr>
            <a:r>
              <a:rPr dirty="0" spc="-35"/>
              <a:t>The</a:t>
            </a:r>
            <a:r>
              <a:rPr dirty="0" spc="-60"/>
              <a:t> </a:t>
            </a:r>
            <a:r>
              <a:rPr dirty="0" spc="-5"/>
              <a:t>legal</a:t>
            </a:r>
            <a:r>
              <a:rPr dirty="0" spc="-55"/>
              <a:t> </a:t>
            </a:r>
            <a:r>
              <a:rPr dirty="0" spc="10"/>
              <a:t>framework,</a:t>
            </a:r>
            <a:r>
              <a:rPr dirty="0" spc="-75"/>
              <a:t> </a:t>
            </a:r>
            <a:r>
              <a:rPr dirty="0" spc="70"/>
              <a:t>to</a:t>
            </a:r>
            <a:r>
              <a:rPr dirty="0" spc="-55"/>
              <a:t> </a:t>
            </a:r>
            <a:r>
              <a:rPr dirty="0" spc="40"/>
              <a:t>protect</a:t>
            </a:r>
            <a:r>
              <a:rPr dirty="0" spc="-30"/>
              <a:t> </a:t>
            </a:r>
            <a:r>
              <a:rPr dirty="0" spc="5"/>
              <a:t>the</a:t>
            </a:r>
            <a:r>
              <a:rPr dirty="0" spc="-60"/>
              <a:t> </a:t>
            </a:r>
            <a:r>
              <a:rPr dirty="0" spc="30"/>
              <a:t>rights</a:t>
            </a:r>
            <a:r>
              <a:rPr dirty="0" spc="-50"/>
              <a:t> </a:t>
            </a:r>
            <a:r>
              <a:rPr dirty="0" spc="95"/>
              <a:t>of</a:t>
            </a:r>
            <a:r>
              <a:rPr dirty="0" spc="-45"/>
              <a:t> </a:t>
            </a:r>
            <a:r>
              <a:rPr dirty="0" spc="-20"/>
              <a:t>Deaf</a:t>
            </a:r>
            <a:r>
              <a:rPr dirty="0" spc="-85"/>
              <a:t> </a:t>
            </a:r>
            <a:r>
              <a:rPr dirty="0" spc="5"/>
              <a:t>persons</a:t>
            </a:r>
          </a:p>
          <a:p>
            <a:pPr marL="78105">
              <a:lnSpc>
                <a:spcPct val="100000"/>
              </a:lnSpc>
              <a:spcBef>
                <a:spcPts val="5"/>
              </a:spcBef>
              <a:buClr>
                <a:srgbClr val="252525"/>
              </a:buClr>
              <a:buFont typeface="Wingdings"/>
              <a:buChar char=""/>
            </a:pPr>
            <a:endParaRPr sz="2500"/>
          </a:p>
          <a:p>
            <a:pPr marL="471170" indent="-381000">
              <a:lnSpc>
                <a:spcPct val="100000"/>
              </a:lnSpc>
              <a:buFont typeface="Wingdings"/>
              <a:buChar char=""/>
              <a:tabLst>
                <a:tab pos="471805" algn="l"/>
                <a:tab pos="472440" algn="l"/>
                <a:tab pos="1267460" algn="l"/>
                <a:tab pos="2527300" algn="l"/>
                <a:tab pos="3985895" algn="l"/>
                <a:tab pos="4943475" algn="l"/>
                <a:tab pos="6020435" algn="l"/>
                <a:tab pos="6513830" algn="l"/>
                <a:tab pos="7913370" algn="l"/>
                <a:tab pos="8347709" algn="l"/>
                <a:tab pos="9658350" algn="l"/>
              </a:tabLst>
            </a:pPr>
            <a:r>
              <a:rPr dirty="0" spc="-130"/>
              <a:t>D</a:t>
            </a:r>
            <a:r>
              <a:rPr dirty="0" spc="-90"/>
              <a:t>e</a:t>
            </a:r>
            <a:r>
              <a:rPr dirty="0" spc="65"/>
              <a:t>af</a:t>
            </a:r>
            <a:r>
              <a:rPr dirty="0"/>
              <a:t>	</a:t>
            </a:r>
            <a:r>
              <a:rPr dirty="0"/>
              <a:t>b</a:t>
            </a:r>
            <a:r>
              <a:rPr dirty="0" spc="-65"/>
              <a:t>e</a:t>
            </a:r>
            <a:r>
              <a:rPr dirty="0" spc="30"/>
              <a:t>ne</a:t>
            </a:r>
            <a:r>
              <a:rPr dirty="0" spc="15"/>
              <a:t>f</a:t>
            </a:r>
            <a:r>
              <a:rPr dirty="0" spc="70"/>
              <a:t>i</a:t>
            </a:r>
            <a:r>
              <a:rPr dirty="0" spc="80"/>
              <a:t>t</a:t>
            </a:r>
            <a:r>
              <a:rPr dirty="0" spc="35"/>
              <a:t>s</a:t>
            </a:r>
            <a:r>
              <a:rPr dirty="0"/>
              <a:t>	</a:t>
            </a:r>
            <a:r>
              <a:rPr dirty="0" spc="20"/>
              <a:t>sc</a:t>
            </a:r>
            <a:r>
              <a:rPr dirty="0" spc="45"/>
              <a:t>h</a:t>
            </a:r>
            <a:r>
              <a:rPr dirty="0" spc="-65"/>
              <a:t>e</a:t>
            </a:r>
            <a:r>
              <a:rPr dirty="0" spc="-30"/>
              <a:t>mes,</a:t>
            </a:r>
            <a:r>
              <a:rPr dirty="0"/>
              <a:t>	</a:t>
            </a:r>
            <a:r>
              <a:rPr dirty="0" spc="40"/>
              <a:t>wh</a:t>
            </a:r>
            <a:r>
              <a:rPr dirty="0" spc="5"/>
              <a:t>i</a:t>
            </a:r>
            <a:r>
              <a:rPr dirty="0" spc="15"/>
              <a:t>c</a:t>
            </a:r>
            <a:r>
              <a:rPr dirty="0" spc="20"/>
              <a:t>h</a:t>
            </a:r>
            <a:r>
              <a:rPr dirty="0"/>
              <a:t>	</a:t>
            </a:r>
            <a:r>
              <a:rPr dirty="0" spc="10"/>
              <a:t>sh</a:t>
            </a:r>
            <a:r>
              <a:rPr dirty="0" spc="25"/>
              <a:t>o</a:t>
            </a:r>
            <a:r>
              <a:rPr dirty="0" spc="-5"/>
              <a:t>u</a:t>
            </a:r>
            <a:r>
              <a:rPr dirty="0" spc="10"/>
              <a:t>l</a:t>
            </a:r>
            <a:r>
              <a:rPr dirty="0" spc="45"/>
              <a:t>d</a:t>
            </a:r>
            <a:r>
              <a:rPr dirty="0"/>
              <a:t>	</a:t>
            </a:r>
            <a:r>
              <a:rPr dirty="0" spc="-35"/>
              <a:t>b</a:t>
            </a:r>
            <a:r>
              <a:rPr dirty="0" spc="-25"/>
              <a:t>e</a:t>
            </a:r>
            <a:r>
              <a:rPr dirty="0"/>
              <a:t>	</a:t>
            </a:r>
            <a:r>
              <a:rPr dirty="0" spc="-25"/>
              <a:t>d</a:t>
            </a:r>
            <a:r>
              <a:rPr dirty="0" spc="-15"/>
              <a:t>e</a:t>
            </a:r>
            <a:r>
              <a:rPr dirty="0" spc="20"/>
              <a:t>si</a:t>
            </a:r>
            <a:r>
              <a:rPr dirty="0" spc="30"/>
              <a:t>g</a:t>
            </a:r>
            <a:r>
              <a:rPr dirty="0" spc="-25"/>
              <a:t>ne</a:t>
            </a:r>
            <a:r>
              <a:rPr dirty="0" spc="-20"/>
              <a:t>d</a:t>
            </a:r>
            <a:r>
              <a:rPr dirty="0"/>
              <a:t>	</a:t>
            </a:r>
            <a:r>
              <a:rPr dirty="0" spc="40"/>
              <a:t>t</a:t>
            </a:r>
            <a:r>
              <a:rPr dirty="0" spc="100"/>
              <a:t>o</a:t>
            </a:r>
            <a:r>
              <a:rPr dirty="0"/>
              <a:t>	</a:t>
            </a:r>
            <a:r>
              <a:rPr dirty="0"/>
              <a:t>p</a:t>
            </a:r>
            <a:r>
              <a:rPr dirty="0" spc="35"/>
              <a:t>ro</a:t>
            </a:r>
            <a:r>
              <a:rPr dirty="0" spc="80"/>
              <a:t>m</a:t>
            </a:r>
            <a:r>
              <a:rPr dirty="0" spc="20"/>
              <a:t>o</a:t>
            </a:r>
            <a:r>
              <a:rPr dirty="0" spc="10"/>
              <a:t>t</a:t>
            </a:r>
            <a:r>
              <a:rPr dirty="0" spc="35"/>
              <a:t>e</a:t>
            </a:r>
            <a:r>
              <a:rPr dirty="0"/>
              <a:t>	</a:t>
            </a:r>
            <a:r>
              <a:rPr dirty="0"/>
              <a:t>l</a:t>
            </a:r>
            <a:r>
              <a:rPr dirty="0" spc="20"/>
              <a:t>a</a:t>
            </a:r>
            <a:r>
              <a:rPr dirty="0" spc="20"/>
              <a:t>b</a:t>
            </a:r>
            <a:r>
              <a:rPr dirty="0" spc="20"/>
              <a:t>o</a:t>
            </a:r>
            <a:r>
              <a:rPr dirty="0" spc="10"/>
              <a:t>r</a:t>
            </a:r>
          </a:p>
          <a:p>
            <a:pPr marL="471170">
              <a:lnSpc>
                <a:spcPct val="100000"/>
              </a:lnSpc>
            </a:pPr>
            <a:r>
              <a:rPr dirty="0" spc="25"/>
              <a:t>market</a:t>
            </a:r>
            <a:r>
              <a:rPr dirty="0" spc="-100"/>
              <a:t> </a:t>
            </a:r>
            <a:r>
              <a:rPr dirty="0" spc="25"/>
              <a:t>participation</a:t>
            </a:r>
          </a:p>
          <a:p>
            <a:pPr marL="78105">
              <a:lnSpc>
                <a:spcPct val="100000"/>
              </a:lnSpc>
              <a:spcBef>
                <a:spcPts val="10"/>
              </a:spcBef>
            </a:pPr>
            <a:endParaRPr sz="2500"/>
          </a:p>
          <a:p>
            <a:pPr marL="471170" marR="5080" indent="-381000">
              <a:lnSpc>
                <a:spcPct val="100000"/>
              </a:lnSpc>
              <a:buFont typeface="Wingdings"/>
              <a:buChar char=""/>
              <a:tabLst>
                <a:tab pos="471805" algn="l"/>
                <a:tab pos="472440" algn="l"/>
                <a:tab pos="1277620" algn="l"/>
                <a:tab pos="2082800" algn="l"/>
                <a:tab pos="2654300" algn="l"/>
                <a:tab pos="4389120" algn="l"/>
                <a:tab pos="6180455" algn="l"/>
                <a:tab pos="6795770" algn="l"/>
                <a:tab pos="7420609" algn="l"/>
                <a:tab pos="8863330" algn="l"/>
                <a:tab pos="9965690" algn="l"/>
              </a:tabLst>
            </a:pPr>
            <a:r>
              <a:rPr dirty="0" spc="-30"/>
              <a:t>T</a:t>
            </a:r>
            <a:r>
              <a:rPr dirty="0" spc="-40"/>
              <a:t>he</a:t>
            </a:r>
            <a:r>
              <a:rPr dirty="0"/>
              <a:t>	</a:t>
            </a:r>
            <a:r>
              <a:rPr dirty="0" spc="5"/>
              <a:t>role</a:t>
            </a:r>
            <a:r>
              <a:rPr dirty="0"/>
              <a:t>	</a:t>
            </a:r>
            <a:r>
              <a:rPr dirty="0" spc="120"/>
              <a:t>o</a:t>
            </a:r>
            <a:r>
              <a:rPr dirty="0" spc="65"/>
              <a:t>f</a:t>
            </a:r>
            <a:r>
              <a:rPr dirty="0"/>
              <a:t>	</a:t>
            </a:r>
            <a:r>
              <a:rPr dirty="0" spc="5"/>
              <a:t>acc</a:t>
            </a:r>
            <a:r>
              <a:rPr dirty="0" spc="10"/>
              <a:t>e</a:t>
            </a:r>
            <a:r>
              <a:rPr dirty="0" spc="25"/>
              <a:t>ssi</a:t>
            </a:r>
            <a:r>
              <a:rPr dirty="0" spc="30"/>
              <a:t>b</a:t>
            </a:r>
            <a:r>
              <a:rPr dirty="0" spc="-10"/>
              <a:t>l</a:t>
            </a:r>
            <a:r>
              <a:rPr dirty="0" spc="-10"/>
              <a:t>e</a:t>
            </a:r>
            <a:r>
              <a:rPr dirty="0"/>
              <a:t>	</a:t>
            </a:r>
            <a:r>
              <a:rPr dirty="0" spc="30"/>
              <a:t>te</a:t>
            </a:r>
            <a:r>
              <a:rPr dirty="0" spc="40"/>
              <a:t>c</a:t>
            </a:r>
            <a:r>
              <a:rPr dirty="0" spc="-15"/>
              <a:t>h</a:t>
            </a:r>
            <a:r>
              <a:rPr dirty="0" spc="-5"/>
              <a:t>n</a:t>
            </a:r>
            <a:r>
              <a:rPr dirty="0" spc="20"/>
              <a:t>o</a:t>
            </a:r>
            <a:r>
              <a:rPr dirty="0" spc="60"/>
              <a:t>l</a:t>
            </a:r>
            <a:r>
              <a:rPr dirty="0" spc="35"/>
              <a:t>o</a:t>
            </a:r>
            <a:r>
              <a:rPr dirty="0"/>
              <a:t>g</a:t>
            </a:r>
            <a:r>
              <a:rPr dirty="0" spc="-65"/>
              <a:t>y</a:t>
            </a:r>
            <a:r>
              <a:rPr dirty="0"/>
              <a:t>	</a:t>
            </a:r>
            <a:r>
              <a:rPr dirty="0" spc="-10"/>
              <a:t>a</a:t>
            </a:r>
            <a:r>
              <a:rPr dirty="0"/>
              <a:t>s</a:t>
            </a:r>
            <a:r>
              <a:rPr dirty="0"/>
              <a:t>	</a:t>
            </a:r>
            <a:r>
              <a:rPr dirty="0" spc="-30"/>
              <a:t>a</a:t>
            </a:r>
            <a:r>
              <a:rPr dirty="0" spc="-20"/>
              <a:t>n</a:t>
            </a:r>
            <a:r>
              <a:rPr dirty="0"/>
              <a:t>	</a:t>
            </a:r>
            <a:r>
              <a:rPr dirty="0" spc="-65"/>
              <a:t>e</a:t>
            </a:r>
            <a:r>
              <a:rPr dirty="0" spc="-25"/>
              <a:t>n</a:t>
            </a:r>
            <a:r>
              <a:rPr dirty="0" spc="-35"/>
              <a:t>a</a:t>
            </a:r>
            <a:r>
              <a:rPr dirty="0"/>
              <a:t>b</a:t>
            </a:r>
            <a:r>
              <a:rPr dirty="0" spc="15"/>
              <a:t>li</a:t>
            </a:r>
            <a:r>
              <a:rPr dirty="0" spc="35"/>
              <a:t>n</a:t>
            </a:r>
            <a:r>
              <a:rPr dirty="0" spc="10"/>
              <a:t>g</a:t>
            </a:r>
            <a:r>
              <a:rPr dirty="0"/>
              <a:t>	</a:t>
            </a:r>
            <a:r>
              <a:rPr dirty="0" spc="85"/>
              <a:t>fac</a:t>
            </a:r>
            <a:r>
              <a:rPr dirty="0" spc="65"/>
              <a:t>t</a:t>
            </a:r>
            <a:r>
              <a:rPr dirty="0" spc="20"/>
              <a:t>o</a:t>
            </a:r>
            <a:r>
              <a:rPr dirty="0" spc="10"/>
              <a:t>r</a:t>
            </a:r>
            <a:r>
              <a:rPr dirty="0"/>
              <a:t>	</a:t>
            </a:r>
            <a:r>
              <a:rPr dirty="0" spc="60"/>
              <a:t>for  </a:t>
            </a:r>
            <a:r>
              <a:rPr dirty="0" spc="35"/>
              <a:t>communication</a:t>
            </a:r>
            <a:r>
              <a:rPr dirty="0" spc="5"/>
              <a:t> </a:t>
            </a:r>
            <a:r>
              <a:rPr dirty="0"/>
              <a:t>purposes.</a:t>
            </a: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252980" cy="80517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1915" rIns="0" bIns="0" rtlCol="0" vert="horz">
            <a:spAutoFit/>
          </a:bodyPr>
          <a:lstStyle/>
          <a:p>
            <a:pPr marL="2422525" marR="5080" indent="-2261235">
              <a:lnSpc>
                <a:spcPts val="4320"/>
              </a:lnSpc>
              <a:spcBef>
                <a:spcPts val="645"/>
              </a:spcBef>
            </a:pPr>
            <a:r>
              <a:rPr dirty="0" spc="-5"/>
              <a:t>Recommendations </a:t>
            </a:r>
            <a:r>
              <a:rPr dirty="0"/>
              <a:t>from </a:t>
            </a:r>
            <a:r>
              <a:rPr dirty="0" spc="-5"/>
              <a:t>other </a:t>
            </a:r>
            <a:r>
              <a:rPr dirty="0" spc="-1100"/>
              <a:t> </a:t>
            </a:r>
            <a:r>
              <a:rPr dirty="0" spc="-5"/>
              <a:t>Countries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6017" y="1525397"/>
            <a:ext cx="10264775" cy="5102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299085" marR="5080" indent="-287020">
              <a:lnSpc>
                <a:spcPct val="114999"/>
              </a:lnSpc>
              <a:spcBef>
                <a:spcPts val="100"/>
              </a:spcBef>
              <a:buSzPct val="120000"/>
              <a:buFont typeface="Wingdings"/>
              <a:buChar char=""/>
              <a:tabLst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We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need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to</a:t>
            </a:r>
            <a:r>
              <a:rPr dirty="0" sz="2000">
                <a:latin typeface="Calibri"/>
                <a:cs typeface="Calibri"/>
              </a:rPr>
              <a:t> break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those</a:t>
            </a:r>
            <a:r>
              <a:rPr dirty="0" sz="2000">
                <a:latin typeface="Calibri"/>
                <a:cs typeface="Calibri"/>
              </a:rPr>
              <a:t> barriers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through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the</a:t>
            </a:r>
            <a:r>
              <a:rPr dirty="0" sz="2000" spc="-5">
                <a:latin typeface="Calibri"/>
                <a:cs typeface="Calibri"/>
              </a:rPr>
              <a:t> proper</a:t>
            </a:r>
            <a:r>
              <a:rPr dirty="0" sz="2000">
                <a:latin typeface="Calibri"/>
                <a:cs typeface="Calibri"/>
              </a:rPr>
              <a:t> legal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and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policy,</a:t>
            </a:r>
            <a:r>
              <a:rPr dirty="0" sz="2000">
                <a:latin typeface="Calibri"/>
                <a:cs typeface="Calibri"/>
              </a:rPr>
              <a:t> through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disability 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commission;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support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of</a:t>
            </a:r>
            <a:r>
              <a:rPr dirty="0" sz="2000" spc="-25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the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disability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bodies.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1950">
              <a:latin typeface="Calibri"/>
              <a:cs typeface="Calibri"/>
            </a:endParaRPr>
          </a:p>
          <a:p>
            <a:pPr algn="just" marL="299085" marR="6985" indent="-287020">
              <a:lnSpc>
                <a:spcPct val="114999"/>
              </a:lnSpc>
              <a:buSzPct val="120000"/>
              <a:buFont typeface="Wingdings"/>
              <a:buChar char=""/>
              <a:tabLst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government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must focus </a:t>
            </a:r>
            <a:r>
              <a:rPr dirty="0" sz="2000">
                <a:latin typeface="Calibri"/>
                <a:cs typeface="Calibri"/>
              </a:rPr>
              <a:t>on disability </a:t>
            </a:r>
            <a:r>
              <a:rPr dirty="0" sz="2000" spc="-5">
                <a:latin typeface="Calibri"/>
                <a:cs typeface="Calibri"/>
              </a:rPr>
              <a:t>issues </a:t>
            </a:r>
            <a:r>
              <a:rPr dirty="0" sz="2000">
                <a:latin typeface="Calibri"/>
                <a:cs typeface="Calibri"/>
              </a:rPr>
              <a:t>and </a:t>
            </a:r>
            <a:r>
              <a:rPr dirty="0" sz="2000" spc="-5">
                <a:latin typeface="Calibri"/>
                <a:cs typeface="Calibri"/>
              </a:rPr>
              <a:t>provide </a:t>
            </a:r>
            <a:r>
              <a:rPr dirty="0" sz="2000">
                <a:latin typeface="Calibri"/>
                <a:cs typeface="Calibri"/>
              </a:rPr>
              <a:t>necessary </a:t>
            </a:r>
            <a:r>
              <a:rPr dirty="0" sz="2000" spc="-5">
                <a:latin typeface="Calibri"/>
                <a:cs typeface="Calibri"/>
              </a:rPr>
              <a:t>support </a:t>
            </a:r>
            <a:r>
              <a:rPr dirty="0" sz="2000" spc="5">
                <a:latin typeface="Calibri"/>
                <a:cs typeface="Calibri"/>
              </a:rPr>
              <a:t>to </a:t>
            </a:r>
            <a:r>
              <a:rPr dirty="0" sz="2000" spc="-5">
                <a:latin typeface="Calibri"/>
                <a:cs typeface="Calibri"/>
              </a:rPr>
              <a:t>promote 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inclusive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employment.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1950">
              <a:latin typeface="Calibri"/>
              <a:cs typeface="Calibri"/>
            </a:endParaRPr>
          </a:p>
          <a:p>
            <a:pPr algn="just" marL="299085" marR="5080" indent="-287020">
              <a:lnSpc>
                <a:spcPct val="115100"/>
              </a:lnSpc>
              <a:buSzPct val="120000"/>
              <a:buFont typeface="Wingdings"/>
              <a:buChar char=""/>
              <a:tabLst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Deaf </a:t>
            </a:r>
            <a:r>
              <a:rPr dirty="0" sz="2000" spc="-5">
                <a:latin typeface="Calibri"/>
                <a:cs typeface="Calibri"/>
              </a:rPr>
              <a:t>persons need proper knowledge </a:t>
            </a:r>
            <a:r>
              <a:rPr dirty="0" sz="2000" spc="-10">
                <a:latin typeface="Calibri"/>
                <a:cs typeface="Calibri"/>
              </a:rPr>
              <a:t>on </a:t>
            </a:r>
            <a:r>
              <a:rPr dirty="0" sz="2000">
                <a:latin typeface="Calibri"/>
                <a:cs typeface="Calibri"/>
              </a:rPr>
              <a:t>accessing </a:t>
            </a:r>
            <a:r>
              <a:rPr dirty="0" sz="2000" spc="5">
                <a:latin typeface="Calibri"/>
                <a:cs typeface="Calibri"/>
              </a:rPr>
              <a:t>the </a:t>
            </a:r>
            <a:r>
              <a:rPr dirty="0" sz="2000" spc="-5">
                <a:latin typeface="Calibri"/>
                <a:cs typeface="Calibri"/>
              </a:rPr>
              <a:t>labor </a:t>
            </a:r>
            <a:r>
              <a:rPr dirty="0" sz="2000">
                <a:latin typeface="Calibri"/>
                <a:cs typeface="Calibri"/>
              </a:rPr>
              <a:t>market.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Institutions can </a:t>
            </a:r>
            <a:r>
              <a:rPr dirty="0" sz="2000">
                <a:latin typeface="Calibri"/>
                <a:cs typeface="Calibri"/>
              </a:rPr>
              <a:t>train </a:t>
            </a:r>
            <a:r>
              <a:rPr dirty="0" sz="2000" spc="-5">
                <a:latin typeface="Calibri"/>
                <a:cs typeface="Calibri"/>
              </a:rPr>
              <a:t>Deaf </a:t>
            </a:r>
            <a:r>
              <a:rPr dirty="0" sz="2000">
                <a:latin typeface="Calibri"/>
                <a:cs typeface="Calibri"/>
              </a:rPr>
              <a:t> persons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through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national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sign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languages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to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ensure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more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competence</a:t>
            </a:r>
            <a:r>
              <a:rPr dirty="0" sz="2000">
                <a:latin typeface="Calibri"/>
                <a:cs typeface="Calibri"/>
              </a:rPr>
              <a:t> and</a:t>
            </a:r>
            <a:r>
              <a:rPr dirty="0" sz="2000" spc="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access</a:t>
            </a:r>
            <a:r>
              <a:rPr dirty="0" sz="2000">
                <a:latin typeface="Calibri"/>
                <a:cs typeface="Calibri"/>
              </a:rPr>
              <a:t> </a:t>
            </a:r>
            <a:r>
              <a:rPr dirty="0" sz="2000" spc="10">
                <a:latin typeface="Calibri"/>
                <a:cs typeface="Calibri"/>
              </a:rPr>
              <a:t>to </a:t>
            </a:r>
            <a:r>
              <a:rPr dirty="0" sz="2000" spc="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opportunities.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"/>
            </a:pPr>
            <a:endParaRPr sz="22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SzPct val="120000"/>
              <a:buFont typeface="Wingdings"/>
              <a:buChar char=""/>
              <a:tabLst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Increased</a:t>
            </a:r>
            <a:r>
              <a:rPr dirty="0" sz="2000" spc="1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partnerships</a:t>
            </a:r>
            <a:r>
              <a:rPr dirty="0" sz="2000" spc="1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with</a:t>
            </a:r>
            <a:r>
              <a:rPr dirty="0" sz="2000" spc="1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umbrella</a:t>
            </a:r>
            <a:r>
              <a:rPr dirty="0" sz="2000" spc="18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bodies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to</a:t>
            </a:r>
            <a:r>
              <a:rPr dirty="0" sz="2000" spc="16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make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sure</a:t>
            </a:r>
            <a:r>
              <a:rPr dirty="0" sz="2000" spc="1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that</a:t>
            </a:r>
            <a:r>
              <a:rPr dirty="0" sz="2000" spc="19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all</a:t>
            </a:r>
            <a:r>
              <a:rPr dirty="0" sz="2000" spc="17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issues,</a:t>
            </a:r>
            <a:r>
              <a:rPr dirty="0" sz="2000" spc="18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and</a:t>
            </a:r>
            <a:r>
              <a:rPr dirty="0" sz="2000" spc="18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the</a:t>
            </a:r>
            <a:r>
              <a:rPr dirty="0" sz="2000" spc="15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barriers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60"/>
              </a:spcBef>
            </a:pPr>
            <a:r>
              <a:rPr dirty="0" sz="2000" spc="-5">
                <a:latin typeface="Calibri"/>
                <a:cs typeface="Calibri"/>
              </a:rPr>
              <a:t>can</a:t>
            </a:r>
            <a:r>
              <a:rPr dirty="0" sz="20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be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closed</a:t>
            </a:r>
            <a:r>
              <a:rPr dirty="0" sz="2000">
                <a:latin typeface="Calibri"/>
                <a:cs typeface="Calibri"/>
              </a:rPr>
              <a:t> down,</a:t>
            </a:r>
            <a:r>
              <a:rPr dirty="0" sz="2000" spc="-30">
                <a:latin typeface="Calibri"/>
                <a:cs typeface="Calibri"/>
              </a:rPr>
              <a:t> </a:t>
            </a:r>
            <a:r>
              <a:rPr dirty="0" sz="2000" spc="5">
                <a:latin typeface="Calibri"/>
                <a:cs typeface="Calibri"/>
              </a:rPr>
              <a:t>to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ensure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effective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inclusion.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SzPct val="120000"/>
              <a:buFont typeface="Wingdings"/>
              <a:buChar char=""/>
              <a:tabLst>
                <a:tab pos="299720" algn="l"/>
              </a:tabLst>
            </a:pPr>
            <a:r>
              <a:rPr dirty="0" sz="2000">
                <a:latin typeface="Calibri"/>
                <a:cs typeface="Calibri"/>
              </a:rPr>
              <a:t>Government</a:t>
            </a:r>
            <a:r>
              <a:rPr dirty="0" sz="2000" spc="5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must</a:t>
            </a:r>
            <a:r>
              <a:rPr dirty="0" sz="2000" spc="5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have</a:t>
            </a:r>
            <a:r>
              <a:rPr dirty="0" sz="2000" spc="5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an</a:t>
            </a:r>
            <a:r>
              <a:rPr dirty="0" sz="2000" spc="5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affirmative</a:t>
            </a:r>
            <a:r>
              <a:rPr dirty="0" sz="2000" spc="509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policy</a:t>
            </a:r>
            <a:r>
              <a:rPr dirty="0" sz="2000" spc="50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that</a:t>
            </a:r>
            <a:r>
              <a:rPr dirty="0" sz="2000" spc="54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supports</a:t>
            </a:r>
            <a:r>
              <a:rPr dirty="0" sz="2000" spc="52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the</a:t>
            </a:r>
            <a:r>
              <a:rPr dirty="0" sz="2000" spc="535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inclusion</a:t>
            </a:r>
            <a:r>
              <a:rPr dirty="0" sz="2000" spc="52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of</a:t>
            </a:r>
            <a:r>
              <a:rPr dirty="0" sz="2000" spc="535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sign</a:t>
            </a:r>
            <a:r>
              <a:rPr dirty="0" sz="2000" spc="54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language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360"/>
              </a:spcBef>
            </a:pPr>
            <a:r>
              <a:rPr dirty="0" sz="2000">
                <a:latin typeface="Calibri"/>
                <a:cs typeface="Calibri"/>
              </a:rPr>
              <a:t>interpreters</a:t>
            </a:r>
            <a:r>
              <a:rPr dirty="0" sz="2000" spc="-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at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work </a:t>
            </a:r>
            <a:r>
              <a:rPr dirty="0" sz="2000" spc="5">
                <a:latin typeface="Calibri"/>
                <a:cs typeface="Calibri"/>
              </a:rPr>
              <a:t>to</a:t>
            </a:r>
            <a:r>
              <a:rPr dirty="0" sz="2000" spc="-1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include</a:t>
            </a:r>
            <a:r>
              <a:rPr dirty="0" sz="2000" spc="-35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deaf</a:t>
            </a:r>
            <a:r>
              <a:rPr dirty="0" sz="2000" spc="-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workers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47419" y="645159"/>
            <a:ext cx="2044700" cy="7188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Alice Hu</dc:creator>
  <dc:title>Final Report Inclusive Employment for Deaf Persons in Kenya</dc:title>
  <dcterms:created xsi:type="dcterms:W3CDTF">2021-07-19T08:40:08Z</dcterms:created>
  <dcterms:modified xsi:type="dcterms:W3CDTF">2021-07-19T08:40:08Z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2021-07-18T00:00:00Z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2021-07-19T00:00:00Z</vt:filetime>
  </property>
</Properties>
</file>